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1"/>
  </p:notesMasterIdLst>
  <p:sldIdLst>
    <p:sldId id="257" r:id="rId4"/>
    <p:sldId id="258" r:id="rId5"/>
    <p:sldId id="261" r:id="rId6"/>
    <p:sldId id="265" r:id="rId7"/>
    <p:sldId id="266" r:id="rId8"/>
    <p:sldId id="260" r:id="rId9"/>
    <p:sldId id="267" r:id="rId10"/>
  </p:sldIdLst>
  <p:sldSz cx="9144000" cy="5143500" type="screen16x9"/>
  <p:notesSz cx="6858000" cy="9144000"/>
  <p:embeddedFontLst>
    <p:embeddedFont>
      <p:font typeface="Roboto"/>
      <p:regular r:id="rId12"/>
      <p:bold r:id="rId13"/>
      <p:italic r:id="rId14"/>
      <p:boldItalic r:id="rId15"/>
    </p:embeddedFont>
    <p:embeddedFont>
      <p:font typeface="Roboto Thin"/>
      <p:regular r:id="rId16"/>
      <p:bold r:id="rId17"/>
      <p:italic r:id="rId18"/>
      <p:boldItalic r:id="rId19"/>
    </p:embeddedFont>
    <p:embeddedFont>
      <p:font typeface="Dosis"/>
      <p:regular r:id="rId20"/>
      <p:bold r:id="rId21"/>
    </p:embeddedFont>
    <p:embeddedFont>
      <p:font typeface="Roboto Black"/>
      <p:bold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14BBDFB-8845-41A2-A73C-3C95C66B2FD1}">
  <a:tblStyle styleId="{F14BBDFB-8845-41A2-A73C-3C95C66B2FD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43"/>
  </p:normalViewPr>
  <p:slideViewPr>
    <p:cSldViewPr snapToGrid="0" snapToObjects="1">
      <p:cViewPr varScale="1">
        <p:scale>
          <a:sx n="120" d="100"/>
          <a:sy n="120" d="100"/>
        </p:scale>
        <p:origin x="86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font" Target="fonts/font10.fntdata"/><Relationship Id="rId7" Type="http://schemas.openxmlformats.org/officeDocument/2006/relationships/slide" Target="slides/slide4.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notesMaster" Target="notesMasters/notesMaster1.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font" Target="fonts/font4.fntdata"/><Relationship Id="rId23" Type="http://schemas.openxmlformats.org/officeDocument/2006/relationships/font" Target="fonts/font12.fntdata"/><Relationship Id="rId10" Type="http://schemas.openxmlformats.org/officeDocument/2006/relationships/slide" Target="slides/slide7.xml"/><Relationship Id="rId19" Type="http://schemas.openxmlformats.org/officeDocument/2006/relationships/font" Target="fonts/font8.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34334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280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Shape 5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56" name="Shape 5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57" name="Shape 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Shape 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63" name="Shape 6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64" name="Shape 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Shape 6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8" name="Shape 68"/>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9" name="Shape 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Shape 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Shape 75"/>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6" name="Shape 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Shape 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Shape 8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Shape 83"/>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Shape 84"/>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5" name="Shape 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88" name="Shape 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Shape 90"/>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Shape 9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2" name="Shape 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Shape 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98"/>
        <p:cNvGrpSpPr/>
        <p:nvPr/>
      </p:nvGrpSpPr>
      <p:grpSpPr>
        <a:xfrm>
          <a:off x="0" y="0"/>
          <a:ext cx="0" cy="0"/>
          <a:chOff x="0" y="0"/>
          <a:chExt cx="0" cy="0"/>
        </a:xfrm>
      </p:grpSpPr>
      <p:sp>
        <p:nvSpPr>
          <p:cNvPr id="99" name="Shape 99"/>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100" name="Shape 100"/>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101" name="Shape 101"/>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102" name="Shape 102"/>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103"/>
        <p:cNvGrpSpPr/>
        <p:nvPr/>
      </p:nvGrpSpPr>
      <p:grpSpPr>
        <a:xfrm>
          <a:off x="0" y="0"/>
          <a:ext cx="0" cy="0"/>
          <a:chOff x="0" y="0"/>
          <a:chExt cx="0" cy="0"/>
        </a:xfrm>
      </p:grpSpPr>
      <p:sp>
        <p:nvSpPr>
          <p:cNvPr id="104" name="Shape 104"/>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105" name="Shape 105"/>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106" name="Shape 106"/>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107" name="Shape 107"/>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108"/>
        <p:cNvGrpSpPr/>
        <p:nvPr/>
      </p:nvGrpSpPr>
      <p:grpSpPr>
        <a:xfrm>
          <a:off x="0" y="0"/>
          <a:ext cx="0" cy="0"/>
          <a:chOff x="0" y="0"/>
          <a:chExt cx="0" cy="0"/>
        </a:xfrm>
      </p:grpSpPr>
      <p:sp>
        <p:nvSpPr>
          <p:cNvPr id="109" name="Shape 109"/>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110" name="Shape 110"/>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111"/>
        <p:cNvGrpSpPr/>
        <p:nvPr/>
      </p:nvGrpSpPr>
      <p:grpSpPr>
        <a:xfrm>
          <a:off x="0" y="0"/>
          <a:ext cx="0" cy="0"/>
          <a:chOff x="0" y="0"/>
          <a:chExt cx="0" cy="0"/>
        </a:xfrm>
      </p:grpSpPr>
      <p:sp>
        <p:nvSpPr>
          <p:cNvPr id="112" name="Shape 112"/>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113" name="Shape 113"/>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114"/>
        <p:cNvGrpSpPr/>
        <p:nvPr/>
      </p:nvGrpSpPr>
      <p:grpSpPr>
        <a:xfrm>
          <a:off x="0" y="0"/>
          <a:ext cx="0" cy="0"/>
          <a:chOff x="0" y="0"/>
          <a:chExt cx="0" cy="0"/>
        </a:xfrm>
      </p:grpSpPr>
      <p:sp>
        <p:nvSpPr>
          <p:cNvPr id="115" name="Shape 115"/>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116" name="Shape 116"/>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117"/>
        <p:cNvGrpSpPr/>
        <p:nvPr/>
      </p:nvGrpSpPr>
      <p:grpSpPr>
        <a:xfrm>
          <a:off x="0" y="0"/>
          <a:ext cx="0" cy="0"/>
          <a:chOff x="0" y="0"/>
          <a:chExt cx="0" cy="0"/>
        </a:xfrm>
      </p:grpSpPr>
      <p:sp>
        <p:nvSpPr>
          <p:cNvPr id="118" name="Shape 118"/>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119" name="Shape 119"/>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120" name="Shape 120"/>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121" name="Shape 121"/>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122"/>
        <p:cNvGrpSpPr/>
        <p:nvPr/>
      </p:nvGrpSpPr>
      <p:grpSpPr>
        <a:xfrm>
          <a:off x="0" y="0"/>
          <a:ext cx="0" cy="0"/>
          <a:chOff x="0" y="0"/>
          <a:chExt cx="0" cy="0"/>
        </a:xfrm>
      </p:grpSpPr>
      <p:sp>
        <p:nvSpPr>
          <p:cNvPr id="123" name="Shape 123"/>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124" name="Shape 124"/>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125" name="Shape 125"/>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126"/>
        <p:cNvGrpSpPr/>
        <p:nvPr/>
      </p:nvGrpSpPr>
      <p:grpSpPr>
        <a:xfrm>
          <a:off x="0" y="0"/>
          <a:ext cx="0" cy="0"/>
          <a:chOff x="0" y="0"/>
          <a:chExt cx="0" cy="0"/>
        </a:xfrm>
      </p:grpSpPr>
      <p:sp>
        <p:nvSpPr>
          <p:cNvPr id="127" name="Shape 12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128" name="Shape 128"/>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129" name="Shape 129"/>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130"/>
        <p:cNvGrpSpPr/>
        <p:nvPr/>
      </p:nvGrpSpPr>
      <p:grpSpPr>
        <a:xfrm>
          <a:off x="0" y="0"/>
          <a:ext cx="0" cy="0"/>
          <a:chOff x="0" y="0"/>
          <a:chExt cx="0" cy="0"/>
        </a:xfrm>
      </p:grpSpPr>
      <p:sp>
        <p:nvSpPr>
          <p:cNvPr id="131" name="Shape 131"/>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132" name="Shape 13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133" name="Shape 133"/>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134" name="Shape 134"/>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135" name="Shape 135"/>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136" name="Shape 136"/>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137"/>
        <p:cNvGrpSpPr/>
        <p:nvPr/>
      </p:nvGrpSpPr>
      <p:grpSpPr>
        <a:xfrm>
          <a:off x="0" y="0"/>
          <a:ext cx="0" cy="0"/>
          <a:chOff x="0" y="0"/>
          <a:chExt cx="0" cy="0"/>
        </a:xfrm>
      </p:grpSpPr>
      <p:sp>
        <p:nvSpPr>
          <p:cNvPr id="138" name="Shape 138"/>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139" name="Shape 139"/>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140" name="Shape 140"/>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41" name="Shape 141"/>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142" name="Shape 142"/>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43" name="Shape 143"/>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144" name="Shape 144"/>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45" name="Shape 145"/>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46"/>
        <p:cNvGrpSpPr/>
        <p:nvPr/>
      </p:nvGrpSpPr>
      <p:grpSpPr>
        <a:xfrm>
          <a:off x="0" y="0"/>
          <a:ext cx="0" cy="0"/>
          <a:chOff x="0" y="0"/>
          <a:chExt cx="0" cy="0"/>
        </a:xfrm>
      </p:grpSpPr>
      <p:sp>
        <p:nvSpPr>
          <p:cNvPr id="147" name="Shape 147"/>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48" name="Shape 148"/>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49" name="Shape 149"/>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50" name="Shape 150"/>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51" name="Shape 151"/>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52" name="Shape 152"/>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53" name="Shape 153"/>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54" name="Shape 154"/>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55" name="Shape 155"/>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56" name="Shape 156"/>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57" name="Shape 157"/>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58" name="Shape 158"/>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59" name="Shape 159"/>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60" name="Shape 160"/>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61" name="Shape 161"/>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62" name="Shape 162"/>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63" name="Shape 163"/>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64" name="Shape 164"/>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65" name="Shape 165"/>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66" name="Shape 166"/>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67" name="Shape 167"/>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68" name="Shape 168"/>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69" name="Shape 169"/>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70" name="Shape 170"/>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71" name="Shape 171"/>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72" name="Shape 172"/>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73" name="Shape 173"/>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74" name="Shape 174"/>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75" name="Shape 175"/>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76" name="Shape 176"/>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77" name="Shape 177"/>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78" name="Shape 178"/>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79" name="Shape 179"/>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80" name="Shape 180"/>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81" name="Shape 181"/>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82" name="Shape 182"/>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83"/>
        <p:cNvGrpSpPr/>
        <p:nvPr/>
      </p:nvGrpSpPr>
      <p:grpSpPr>
        <a:xfrm>
          <a:off x="0" y="0"/>
          <a:ext cx="0" cy="0"/>
          <a:chOff x="0" y="0"/>
          <a:chExt cx="0" cy="0"/>
        </a:xfrm>
      </p:grpSpPr>
      <p:pic>
        <p:nvPicPr>
          <p:cNvPr id="184" name="Shape 184"/>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85" name="Shape 185"/>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86" name="Shape 186"/>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87" name="Shape 187"/>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88" name="Shape 188"/>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89" name="Shape 189"/>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90" name="Shape 190"/>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91" name="Shape 191"/>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92" name="Shape 192"/>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93" name="Shape 193"/>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94" name="Shape 194"/>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95" name="Shape 195"/>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96" name="Shape 196"/>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97" name="Shape 197"/>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98" name="Shape 198"/>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99"/>
        <p:cNvGrpSpPr/>
        <p:nvPr/>
      </p:nvGrpSpPr>
      <p:grpSpPr>
        <a:xfrm>
          <a:off x="0" y="0"/>
          <a:ext cx="0" cy="0"/>
          <a:chOff x="0" y="0"/>
          <a:chExt cx="0" cy="0"/>
        </a:xfrm>
      </p:grpSpPr>
      <p:sp>
        <p:nvSpPr>
          <p:cNvPr id="200" name="Shape 200"/>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 name="Shape 201"/>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202" name="Shape 202"/>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203" name="Shape 203"/>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204" name="Shape 204"/>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205" name="Shape 205"/>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206"/>
        <p:cNvGrpSpPr/>
        <p:nvPr/>
      </p:nvGrpSpPr>
      <p:grpSpPr>
        <a:xfrm>
          <a:off x="0" y="0"/>
          <a:ext cx="0" cy="0"/>
          <a:chOff x="0" y="0"/>
          <a:chExt cx="0" cy="0"/>
        </a:xfrm>
      </p:grpSpPr>
      <p:sp>
        <p:nvSpPr>
          <p:cNvPr id="207" name="Shape 207"/>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208" name="Shape 208"/>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209" name="Shape 209"/>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210" name="Shape 210"/>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211" name="Shape 211"/>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212" name="Shape 212"/>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213"/>
        <p:cNvGrpSpPr/>
        <p:nvPr/>
      </p:nvGrpSpPr>
      <p:grpSpPr>
        <a:xfrm>
          <a:off x="0" y="0"/>
          <a:ext cx="0" cy="0"/>
          <a:chOff x="0" y="0"/>
          <a:chExt cx="0" cy="0"/>
        </a:xfrm>
      </p:grpSpPr>
      <p:pic>
        <p:nvPicPr>
          <p:cNvPr id="214" name="Shape 214"/>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215" name="Shape 21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6" name="Shape 21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217" name="Shape 21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218"/>
        <p:cNvGrpSpPr/>
        <p:nvPr/>
      </p:nvGrpSpPr>
      <p:grpSpPr>
        <a:xfrm>
          <a:off x="0" y="0"/>
          <a:ext cx="0" cy="0"/>
          <a:chOff x="0" y="0"/>
          <a:chExt cx="0" cy="0"/>
        </a:xfrm>
      </p:grpSpPr>
      <p:pic>
        <p:nvPicPr>
          <p:cNvPr id="219" name="Shape 219"/>
          <p:cNvPicPr preferRelativeResize="0"/>
          <p:nvPr/>
        </p:nvPicPr>
        <p:blipFill>
          <a:blip r:embed="rId2">
            <a:alphaModFix/>
          </a:blip>
          <a:stretch>
            <a:fillRect/>
          </a:stretch>
        </p:blipFill>
        <p:spPr>
          <a:xfrm>
            <a:off x="0" y="0"/>
            <a:ext cx="9144000" cy="5143500"/>
          </a:xfrm>
          <a:prstGeom prst="rect">
            <a:avLst/>
          </a:prstGeom>
          <a:noFill/>
          <a:ln>
            <a:noFill/>
          </a:ln>
        </p:spPr>
      </p:pic>
      <p:sp>
        <p:nvSpPr>
          <p:cNvPr id="220" name="Shape 22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1" name="Shape 22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222" name="Shape 22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223"/>
        <p:cNvGrpSpPr/>
        <p:nvPr/>
      </p:nvGrpSpPr>
      <p:grpSpPr>
        <a:xfrm>
          <a:off x="0" y="0"/>
          <a:ext cx="0" cy="0"/>
          <a:chOff x="0" y="0"/>
          <a:chExt cx="0" cy="0"/>
        </a:xfrm>
      </p:grpSpPr>
      <p:pic>
        <p:nvPicPr>
          <p:cNvPr id="224" name="Shape 224"/>
          <p:cNvPicPr preferRelativeResize="0"/>
          <p:nvPr/>
        </p:nvPicPr>
        <p:blipFill>
          <a:blip r:embed="rId2">
            <a:alphaModFix/>
          </a:blip>
          <a:stretch>
            <a:fillRect/>
          </a:stretch>
        </p:blipFill>
        <p:spPr>
          <a:xfrm>
            <a:off x="0" y="0"/>
            <a:ext cx="5143500" cy="5143500"/>
          </a:xfrm>
          <a:prstGeom prst="rect">
            <a:avLst/>
          </a:prstGeom>
          <a:noFill/>
          <a:ln>
            <a:noFill/>
          </a:ln>
        </p:spPr>
      </p:pic>
      <p:sp>
        <p:nvSpPr>
          <p:cNvPr id="225" name="Shape 225"/>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226" name="Shape 226"/>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227"/>
        <p:cNvGrpSpPr/>
        <p:nvPr/>
      </p:nvGrpSpPr>
      <p:grpSpPr>
        <a:xfrm>
          <a:off x="0" y="0"/>
          <a:ext cx="0" cy="0"/>
          <a:chOff x="0" y="0"/>
          <a:chExt cx="0" cy="0"/>
        </a:xfrm>
      </p:grpSpPr>
      <p:pic>
        <p:nvPicPr>
          <p:cNvPr id="228" name="Shape 228"/>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229" name="Shape 229"/>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230"/>
        <p:cNvGrpSpPr/>
        <p:nvPr/>
      </p:nvGrpSpPr>
      <p:grpSpPr>
        <a:xfrm>
          <a:off x="0" y="0"/>
          <a:ext cx="0" cy="0"/>
          <a:chOff x="0" y="0"/>
          <a:chExt cx="0" cy="0"/>
        </a:xfrm>
      </p:grpSpPr>
      <p:pic>
        <p:nvPicPr>
          <p:cNvPr id="231" name="Shape 231"/>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232" name="Shape 232"/>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233"/>
        <p:cNvGrpSpPr/>
        <p:nvPr/>
      </p:nvGrpSpPr>
      <p:grpSpPr>
        <a:xfrm>
          <a:off x="0" y="0"/>
          <a:ext cx="0" cy="0"/>
          <a:chOff x="0" y="0"/>
          <a:chExt cx="0" cy="0"/>
        </a:xfrm>
      </p:grpSpPr>
      <p:sp>
        <p:nvSpPr>
          <p:cNvPr id="234" name="Shape 234"/>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235" name="Shape 235"/>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236" name="Shape 236"/>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237" name="Shape 237"/>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8"/>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239"/>
        <p:cNvGrpSpPr/>
        <p:nvPr/>
      </p:nvGrpSpPr>
      <p:grpSpPr>
        <a:xfrm>
          <a:off x="0" y="0"/>
          <a:ext cx="0" cy="0"/>
          <a:chOff x="0" y="0"/>
          <a:chExt cx="0" cy="0"/>
        </a:xfrm>
      </p:grpSpPr>
      <p:cxnSp>
        <p:nvCxnSpPr>
          <p:cNvPr id="240" name="Shape 240"/>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41" name="Shape 241"/>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242" name="Shape 242"/>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43" name="Shape 243"/>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244" name="Shape 244"/>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45" name="Shape 245"/>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46" name="Shape 246"/>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47" name="Shape 247"/>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48" name="Shape 248"/>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49" name="Shape 249"/>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50" name="Shape 250"/>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51" name="Shape 251"/>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52" name="Shape 252"/>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53" name="Shape 253"/>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54" name="Shape 254"/>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55" name="Shape 255"/>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56" name="Shape 256"/>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57" name="Shape 257"/>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58" name="Shape 258"/>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59" name="Shape 259"/>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60" name="Shape 260"/>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61" name="Shape 261"/>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62" name="Shape 262"/>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63" name="Shape 263"/>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64" name="Shape 264"/>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65" name="Shape 265"/>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66" name="Shape 266"/>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67" name="Shape 267"/>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68" name="Shape 268"/>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69" name="Shape 269"/>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70" name="Shape 270"/>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71" name="Shape 271"/>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72" name="Shape 272"/>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73" name="Shape 273"/>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74" name="Shape 274"/>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75" name="Shape 275"/>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76" name="Shape 276"/>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77" name="Shape 277"/>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78" name="Shape 278"/>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9" name="Shape 279"/>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80" name="Shape 280"/>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81" name="Shape 281"/>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2" name="Shape 282"/>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83" name="Shape 283"/>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84" name="Shape 284"/>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85" name="Shape 285"/>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86" name="Shape 286"/>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87" name="Shape 287"/>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3.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52" name="Shape 5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53" name="Shape 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97" name="Shape 97"/>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US" sz="5600" dirty="0" err="1">
                <a:solidFill>
                  <a:schemeClr val="lt1"/>
                </a:solidFill>
                <a:latin typeface="Roboto Black"/>
                <a:sym typeface="Roboto Black"/>
              </a:rPr>
              <a:t>Codeflix</a:t>
            </a:r>
            <a:r>
              <a:rPr lang="en-US" sz="5600" dirty="0">
                <a:solidFill>
                  <a:schemeClr val="lt1"/>
                </a:solidFill>
                <a:latin typeface="Roboto Black"/>
                <a:sym typeface="Roboto Black"/>
              </a:rPr>
              <a:t>: Q1 2017 Churn</a:t>
            </a:r>
            <a:endParaRPr sz="1200" dirty="0">
              <a:solidFill>
                <a:schemeClr val="lt1"/>
              </a:solidFill>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Learn SQL from Scratch</a:t>
            </a: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Dosis"/>
                <a:cs typeface="Dosis"/>
                <a:sym typeface="Roboto Thin"/>
              </a:rPr>
              <a:t>Capstone Project</a:t>
            </a: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Dosis"/>
                <a:cs typeface="Dosis"/>
                <a:sym typeface="Roboto Thin"/>
              </a:rPr>
              <a:t>Eric Noggle</a:t>
            </a:r>
            <a:endParaRPr lang="en-US" sz="2800" dirty="0">
              <a:solidFill>
                <a:srgbClr val="EFEFEF"/>
              </a:solidFill>
              <a:latin typeface="Roboto Thin"/>
              <a:ea typeface="Dosis"/>
              <a:cs typeface="Dosis"/>
              <a:sym typeface="Roboto Thin"/>
            </a:endParaRPr>
          </a:p>
        </p:txBody>
      </p:sp>
      <p:pic>
        <p:nvPicPr>
          <p:cNvPr id="299" name="Shape 299"/>
          <p:cNvPicPr preferRelativeResize="0"/>
          <p:nvPr/>
        </p:nvPicPr>
        <p:blipFill>
          <a:blip r:embed="rId3">
            <a:alphaModFix/>
          </a:blip>
          <a:stretch>
            <a:fillRect/>
          </a:stretch>
        </p:blipFill>
        <p:spPr>
          <a:xfrm>
            <a:off x="466824" y="661700"/>
            <a:ext cx="2024775" cy="4258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rgbClr val="295269"/>
                </a:solidFill>
              </a:rPr>
              <a:t>Table of Contents</a:t>
            </a:r>
            <a:endParaRPr b="1" dirty="0">
              <a:solidFill>
                <a:srgbClr val="295269"/>
              </a:solidFill>
              <a:latin typeface="Roboto"/>
              <a:ea typeface="Roboto"/>
              <a:cs typeface="Roboto"/>
              <a:sym typeface="Roboto"/>
            </a:endParaRPr>
          </a:p>
        </p:txBody>
      </p:sp>
      <p:sp>
        <p:nvSpPr>
          <p:cNvPr id="305" name="Shape 305"/>
          <p:cNvSpPr txBox="1"/>
          <p:nvPr/>
        </p:nvSpPr>
        <p:spPr>
          <a:xfrm>
            <a:off x="311700" y="1265275"/>
            <a:ext cx="8061300" cy="325650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1100"/>
              </a:spcBef>
              <a:spcAft>
                <a:spcPts val="0"/>
              </a:spcAft>
              <a:buClr>
                <a:srgbClr val="222222"/>
              </a:buClr>
              <a:buSzPts val="2400"/>
              <a:buFont typeface="Roboto"/>
              <a:buAutoNum type="arabicPeriod"/>
            </a:pPr>
            <a:r>
              <a:rPr lang="en" sz="2400" dirty="0">
                <a:solidFill>
                  <a:srgbClr val="222222"/>
                </a:solidFill>
                <a:highlight>
                  <a:srgbClr val="FFFFFF"/>
                </a:highlight>
                <a:latin typeface="Roboto"/>
                <a:ea typeface="Roboto"/>
                <a:cs typeface="Roboto"/>
                <a:sym typeface="Roboto"/>
              </a:rPr>
              <a:t>Get familiar with </a:t>
            </a:r>
            <a:r>
              <a:rPr lang="en" sz="2400" dirty="0" err="1">
                <a:solidFill>
                  <a:srgbClr val="222222"/>
                </a:solidFill>
                <a:highlight>
                  <a:srgbClr val="FFFFFF"/>
                </a:highlight>
                <a:latin typeface="Roboto"/>
                <a:ea typeface="Roboto"/>
                <a:cs typeface="Roboto"/>
                <a:sym typeface="Roboto"/>
              </a:rPr>
              <a:t>Codeflix</a:t>
            </a:r>
            <a:endParaRPr sz="2400"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dirty="0">
                <a:solidFill>
                  <a:srgbClr val="222222"/>
                </a:solidFill>
                <a:highlight>
                  <a:srgbClr val="FFFFFF"/>
                </a:highlight>
                <a:latin typeface="Roboto"/>
                <a:ea typeface="Roboto"/>
                <a:cs typeface="Roboto"/>
                <a:sym typeface="Roboto"/>
              </a:rPr>
              <a:t>What is the overall churn rate by month?</a:t>
            </a:r>
            <a:endParaRPr sz="2400"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dirty="0">
                <a:solidFill>
                  <a:srgbClr val="222222"/>
                </a:solidFill>
                <a:highlight>
                  <a:srgbClr val="FFFFFF"/>
                </a:highlight>
                <a:latin typeface="Roboto"/>
                <a:ea typeface="Roboto"/>
                <a:cs typeface="Roboto"/>
                <a:sym typeface="Roboto"/>
              </a:rPr>
              <a:t>Compare the churn rates between segments</a:t>
            </a:r>
            <a:endParaRPr sz="2400" dirty="0">
              <a:solidFill>
                <a:srgbClr val="222222"/>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1.1 </a:t>
            </a:r>
            <a:r>
              <a:rPr lang="en-US" sz="2400" b="1" dirty="0">
                <a:solidFill>
                  <a:srgbClr val="295269"/>
                </a:solidFill>
                <a:latin typeface="Roboto"/>
                <a:ea typeface="Roboto"/>
                <a:cs typeface="Roboto"/>
                <a:sym typeface="Roboto"/>
              </a:rPr>
              <a:t>Get Familiar with </a:t>
            </a:r>
            <a:r>
              <a:rPr lang="en-US" sz="2400" b="1" dirty="0" err="1">
                <a:solidFill>
                  <a:srgbClr val="295269"/>
                </a:solidFill>
                <a:latin typeface="Roboto"/>
                <a:ea typeface="Roboto"/>
                <a:cs typeface="Roboto"/>
                <a:sym typeface="Roboto"/>
              </a:rPr>
              <a:t>Codeflix</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--1. Take a look at the first 100 rows of data in the subscriptions table. How many different segments do you see?///There appear to be only two segments, which is confirmed by the second query.—</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SELECT *</a:t>
            </a:r>
          </a:p>
          <a:p>
            <a:pPr lvl="0">
              <a:buClr>
                <a:schemeClr val="dk1"/>
              </a:buClr>
              <a:buSzPts val="1100"/>
            </a:pPr>
            <a:r>
              <a:rPr lang="en-US" sz="900" dirty="0">
                <a:latin typeface="Courier New"/>
                <a:ea typeface="Courier New"/>
                <a:cs typeface="Courier New"/>
                <a:sym typeface="Courier New"/>
              </a:rPr>
              <a:t>FROM subscriptions</a:t>
            </a:r>
          </a:p>
          <a:p>
            <a:pPr lvl="0">
              <a:buClr>
                <a:schemeClr val="dk1"/>
              </a:buClr>
              <a:buSzPts val="1100"/>
            </a:pPr>
            <a:r>
              <a:rPr lang="en-US" sz="900" dirty="0">
                <a:latin typeface="Courier New"/>
                <a:ea typeface="Courier New"/>
                <a:cs typeface="Courier New"/>
                <a:sym typeface="Courier New"/>
              </a:rPr>
              <a:t>LIMIT 100;</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SELECT segment</a:t>
            </a:r>
          </a:p>
          <a:p>
            <a:pPr lvl="0">
              <a:buClr>
                <a:schemeClr val="dk1"/>
              </a:buClr>
              <a:buSzPts val="1100"/>
            </a:pPr>
            <a:r>
              <a:rPr lang="en-US" sz="900" dirty="0">
                <a:latin typeface="Courier New"/>
                <a:ea typeface="Courier New"/>
                <a:cs typeface="Courier New"/>
                <a:sym typeface="Courier New"/>
              </a:rPr>
              <a:t>FROM subscriptions</a:t>
            </a:r>
          </a:p>
          <a:p>
            <a:pPr lvl="0">
              <a:buClr>
                <a:schemeClr val="dk1"/>
              </a:buClr>
              <a:buSzPts val="1100"/>
            </a:pPr>
            <a:r>
              <a:rPr lang="en-US" sz="900" dirty="0">
                <a:latin typeface="Courier New"/>
                <a:ea typeface="Courier New"/>
                <a:cs typeface="Courier New"/>
                <a:sym typeface="Courier New"/>
              </a:rPr>
              <a:t>GROUP BY segment</a:t>
            </a:r>
          </a:p>
          <a:p>
            <a:pPr lvl="0">
              <a:buClr>
                <a:schemeClr val="dk1"/>
              </a:buClr>
              <a:buSzPts val="1100"/>
            </a:pPr>
            <a:r>
              <a:rPr lang="en-US" sz="900" dirty="0">
                <a:latin typeface="Courier New"/>
                <a:ea typeface="Courier New"/>
                <a:cs typeface="Courier New"/>
                <a:sym typeface="Courier New"/>
              </a:rPr>
              <a:t>LIMIT 100;</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--2.Determine the range of months of data provided. Which months will you be able to calculate churn for?///The first month in the data is December 2016 and the last month is March 2017. Since a user cannot end his/her subscription in the same month, I can only calculate churn for months beginning in January 2017.—</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SELECT MIN(</a:t>
            </a:r>
            <a:r>
              <a:rPr lang="en-US" sz="900" dirty="0" err="1">
                <a:latin typeface="Courier New"/>
                <a:ea typeface="Courier New"/>
                <a:cs typeface="Courier New"/>
                <a:sym typeface="Courier New"/>
              </a:rPr>
              <a:t>subscription_start</a:t>
            </a:r>
            <a:r>
              <a:rPr lang="en-US" sz="900" dirty="0">
                <a:latin typeface="Courier New"/>
                <a:ea typeface="Courier New"/>
                <a:cs typeface="Courier New"/>
                <a:sym typeface="Courier New"/>
              </a:rPr>
              <a:t>) AS </a:t>
            </a:r>
            <a:r>
              <a:rPr lang="en-US" sz="900" dirty="0" err="1">
                <a:latin typeface="Courier New"/>
                <a:ea typeface="Courier New"/>
                <a:cs typeface="Courier New"/>
                <a:sym typeface="Courier New"/>
              </a:rPr>
              <a:t>first_month</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MAX(</a:t>
            </a:r>
            <a:r>
              <a:rPr lang="en-US" sz="900" dirty="0" err="1">
                <a:latin typeface="Courier New"/>
                <a:ea typeface="Courier New"/>
                <a:cs typeface="Courier New"/>
                <a:sym typeface="Courier New"/>
              </a:rPr>
              <a:t>subscription_end</a:t>
            </a:r>
            <a:r>
              <a:rPr lang="en-US" sz="900" dirty="0">
                <a:latin typeface="Courier New"/>
                <a:ea typeface="Courier New"/>
                <a:cs typeface="Courier New"/>
                <a:sym typeface="Courier New"/>
              </a:rPr>
              <a:t>) AS </a:t>
            </a:r>
            <a:r>
              <a:rPr lang="en-US" sz="900" dirty="0" err="1">
                <a:latin typeface="Courier New"/>
                <a:ea typeface="Courier New"/>
                <a:cs typeface="Courier New"/>
                <a:sym typeface="Courier New"/>
              </a:rPr>
              <a:t>last_month</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FROM subscriptions;</a:t>
            </a:r>
            <a:endParaRPr sz="900" dirty="0">
              <a:latin typeface="Courier New"/>
              <a:ea typeface="Courier New"/>
              <a:cs typeface="Courier New"/>
              <a:sym typeface="Courier New"/>
            </a:endParaRPr>
          </a:p>
        </p:txBody>
      </p:sp>
      <p:sp>
        <p:nvSpPr>
          <p:cNvPr id="324" name="Shape 324"/>
          <p:cNvSpPr txBox="1"/>
          <p:nvPr/>
        </p:nvSpPr>
        <p:spPr>
          <a:xfrm>
            <a:off x="177975" y="1190691"/>
            <a:ext cx="4920900" cy="2306656"/>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4" fontAlgn="base"/>
            <a:r>
              <a:rPr lang="en-US" sz="1050" b="1" dirty="0"/>
              <a:t>Q1: How many months has the company been operating?</a:t>
            </a:r>
          </a:p>
          <a:p>
            <a:pPr lvl="4" algn="just" fontAlgn="base"/>
            <a:r>
              <a:rPr lang="en-US" sz="1050" dirty="0"/>
              <a:t>The company has been operating for four months. The difference between the first month (Dec. 2016) and last month (March 2017) is the number of months the company has been in operation. This can derived from the third query to left.</a:t>
            </a:r>
            <a:endParaRPr lang="en-US" sz="1050" b="1" dirty="0"/>
          </a:p>
          <a:p>
            <a:pPr lvl="4" fontAlgn="base"/>
            <a:endParaRPr lang="en-US" sz="1050" b="1" dirty="0"/>
          </a:p>
          <a:p>
            <a:pPr lvl="4" fontAlgn="base"/>
            <a:r>
              <a:rPr lang="en-US" sz="1050" b="1" dirty="0"/>
              <a:t>Q2: Which months do you have enough information to calculate a churn rate?</a:t>
            </a:r>
            <a:endParaRPr lang="en-US" sz="1050" dirty="0"/>
          </a:p>
          <a:p>
            <a:pPr lvl="4" algn="just" fontAlgn="base"/>
            <a:r>
              <a:rPr lang="en-US" sz="1050" dirty="0"/>
              <a:t>The project description tells us that users cannot cancel their subscription in the first month. Since December was the first month of operation, cancelations and churn calculations are only possible during the subsequent months. The second query here tells us that the last month for which we have data is March, so we have enough data for January, February, and March.</a:t>
            </a:r>
          </a:p>
        </p:txBody>
      </p:sp>
      <p:graphicFrame>
        <p:nvGraphicFramePr>
          <p:cNvPr id="325" name="Shape 325"/>
          <p:cNvGraphicFramePr/>
          <p:nvPr>
            <p:extLst>
              <p:ext uri="{D42A27DB-BD31-4B8C-83A1-F6EECF244321}">
                <p14:modId xmlns:p14="http://schemas.microsoft.com/office/powerpoint/2010/main" val="3226794700"/>
              </p:ext>
            </p:extLst>
          </p:nvPr>
        </p:nvGraphicFramePr>
        <p:xfrm>
          <a:off x="188608" y="3529246"/>
          <a:ext cx="4920900" cy="1393075"/>
        </p:xfrm>
        <a:graphic>
          <a:graphicData uri="http://schemas.openxmlformats.org/drawingml/2006/table">
            <a:tbl>
              <a:tblPr>
                <a:noFill/>
                <a:tableStyleId>{F14BBDFB-8845-41A2-A73C-3C95C66B2FD1}</a:tableStyleId>
              </a:tblPr>
              <a:tblGrid>
                <a:gridCol w="2157815">
                  <a:extLst>
                    <a:ext uri="{9D8B030D-6E8A-4147-A177-3AD203B41FA5}">
                      <a16:colId xmlns:a16="http://schemas.microsoft.com/office/drawing/2014/main" val="20000"/>
                    </a:ext>
                  </a:extLst>
                </a:gridCol>
                <a:gridCol w="2763085">
                  <a:extLst>
                    <a:ext uri="{9D8B030D-6E8A-4147-A177-3AD203B41FA5}">
                      <a16:colId xmlns:a16="http://schemas.microsoft.com/office/drawing/2014/main" val="20001"/>
                    </a:ext>
                  </a:extLst>
                </a:gridCol>
              </a:tblGrid>
              <a:tr h="407950">
                <a:tc>
                  <a:txBody>
                    <a:bodyPr/>
                    <a:lstStyle/>
                    <a:p>
                      <a:pPr marL="0" lvl="0" indent="0" algn="ctr" rtl="0">
                        <a:spcBef>
                          <a:spcPts val="0"/>
                        </a:spcBef>
                        <a:spcAft>
                          <a:spcPts val="0"/>
                        </a:spcAft>
                        <a:buNone/>
                      </a:pPr>
                      <a:r>
                        <a:rPr lang="en-US" sz="1000" b="1" dirty="0">
                          <a:solidFill>
                            <a:srgbClr val="FFFFFF"/>
                          </a:solidFill>
                        </a:rPr>
                        <a:t>Question</a:t>
                      </a:r>
                      <a:endParaRPr sz="1000" b="1" dirty="0">
                        <a:solidFill>
                          <a:srgbClr val="FFFFFF"/>
                        </a:solidFill>
                      </a:endParaRPr>
                    </a:p>
                  </a:txBody>
                  <a:tcPr marL="91425" marR="91425" marT="91425" marB="91425">
                    <a:solidFill>
                      <a:srgbClr val="204056">
                        <a:alpha val="82490"/>
                      </a:srgbClr>
                    </a:solidFill>
                  </a:tcPr>
                </a:tc>
                <a:tc>
                  <a:txBody>
                    <a:bodyPr/>
                    <a:lstStyle/>
                    <a:p>
                      <a:pPr marL="0" lvl="0" indent="0" algn="ctr" rtl="0">
                        <a:spcBef>
                          <a:spcPts val="0"/>
                        </a:spcBef>
                        <a:spcAft>
                          <a:spcPts val="0"/>
                        </a:spcAft>
                        <a:buNone/>
                      </a:pPr>
                      <a:r>
                        <a:rPr lang="en-US" sz="1000" b="1" dirty="0">
                          <a:solidFill>
                            <a:srgbClr val="FFFFFF"/>
                          </a:solidFill>
                        </a:rPr>
                        <a:t>Answer</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328375">
                <a:tc>
                  <a:txBody>
                    <a:bodyPr/>
                    <a:lstStyle/>
                    <a:p>
                      <a:pPr marL="0" lvl="0" indent="0" rtl="0">
                        <a:spcBef>
                          <a:spcPts val="0"/>
                        </a:spcBef>
                        <a:spcAft>
                          <a:spcPts val="0"/>
                        </a:spcAft>
                        <a:buNone/>
                      </a:pPr>
                      <a:r>
                        <a:rPr lang="en-US" sz="800" dirty="0"/>
                        <a:t>1. Months in Operation</a:t>
                      </a:r>
                      <a:endParaRPr sz="800" dirty="0"/>
                    </a:p>
                  </a:txBody>
                  <a:tcPr marL="91425" marR="91425" marT="91425" marB="91425"/>
                </a:tc>
                <a:tc>
                  <a:txBody>
                    <a:bodyPr/>
                    <a:lstStyle/>
                    <a:p>
                      <a:pPr marL="0" lvl="0" indent="0" algn="ctr" rtl="0">
                        <a:spcBef>
                          <a:spcPts val="0"/>
                        </a:spcBef>
                        <a:spcAft>
                          <a:spcPts val="0"/>
                        </a:spcAft>
                        <a:buNone/>
                      </a:pPr>
                      <a:r>
                        <a:rPr lang="en-US" sz="800" dirty="0"/>
                        <a:t>4</a:t>
                      </a:r>
                      <a:endParaRPr sz="800" dirty="0"/>
                    </a:p>
                  </a:txBody>
                  <a:tcPr marL="91425" marR="91425" marT="91425" marB="91425"/>
                </a:tc>
                <a:extLst>
                  <a:ext uri="{0D108BD9-81ED-4DB2-BD59-A6C34878D82A}">
                    <a16:rowId xmlns:a16="http://schemas.microsoft.com/office/drawing/2014/main" val="10001"/>
                  </a:ext>
                </a:extLst>
              </a:tr>
              <a:tr h="328375">
                <a:tc>
                  <a:txBody>
                    <a:bodyPr/>
                    <a:lstStyle/>
                    <a:p>
                      <a:pPr marL="0" lvl="0" indent="0" rtl="0">
                        <a:spcBef>
                          <a:spcPts val="0"/>
                        </a:spcBef>
                        <a:spcAft>
                          <a:spcPts val="0"/>
                        </a:spcAft>
                        <a:buNone/>
                      </a:pPr>
                      <a:r>
                        <a:rPr lang="en-US" sz="800" dirty="0"/>
                        <a:t>2. Eligible Months </a:t>
                      </a:r>
                      <a:endParaRPr sz="800" dirty="0"/>
                    </a:p>
                  </a:txBody>
                  <a:tcPr marL="91425" marR="91425" marT="91425" marB="91425"/>
                </a:tc>
                <a:tc>
                  <a:txBody>
                    <a:bodyPr/>
                    <a:lstStyle/>
                    <a:p>
                      <a:pPr marL="0" lvl="0" indent="0" algn="ctr" rtl="0">
                        <a:spcBef>
                          <a:spcPts val="0"/>
                        </a:spcBef>
                        <a:spcAft>
                          <a:spcPts val="0"/>
                        </a:spcAft>
                        <a:buNone/>
                      </a:pPr>
                      <a:r>
                        <a:rPr lang="en-US" sz="800" dirty="0"/>
                        <a:t>Jan, Feb, March</a:t>
                      </a:r>
                      <a:endParaRPr sz="800" dirty="0"/>
                    </a:p>
                  </a:txBody>
                  <a:tcPr marL="91425" marR="91425" marT="91425" marB="91425"/>
                </a:tc>
                <a:extLst>
                  <a:ext uri="{0D108BD9-81ED-4DB2-BD59-A6C34878D82A}">
                    <a16:rowId xmlns:a16="http://schemas.microsoft.com/office/drawing/2014/main" val="10002"/>
                  </a:ext>
                </a:extLst>
              </a:tr>
              <a:tr h="328375">
                <a:tc>
                  <a:txBody>
                    <a:bodyPr/>
                    <a:lstStyle/>
                    <a:p>
                      <a:pPr marL="0" lvl="0" indent="0" rtl="0">
                        <a:spcBef>
                          <a:spcPts val="0"/>
                        </a:spcBef>
                        <a:spcAft>
                          <a:spcPts val="0"/>
                        </a:spcAft>
                        <a:buNone/>
                      </a:pPr>
                      <a:r>
                        <a:rPr lang="en-US" sz="800" dirty="0"/>
                        <a:t>3. Segments</a:t>
                      </a:r>
                      <a:endParaRPr sz="800" dirty="0"/>
                    </a:p>
                  </a:txBody>
                  <a:tcPr marL="91425" marR="91425" marT="91425" marB="91425"/>
                </a:tc>
                <a:tc>
                  <a:txBody>
                    <a:bodyPr/>
                    <a:lstStyle/>
                    <a:p>
                      <a:pPr marL="0" lvl="0" indent="0" algn="ctr" rtl="0">
                        <a:spcBef>
                          <a:spcPts val="0"/>
                        </a:spcBef>
                        <a:spcAft>
                          <a:spcPts val="0"/>
                        </a:spcAft>
                        <a:buNone/>
                      </a:pPr>
                      <a:r>
                        <a:rPr lang="en-US" sz="800" dirty="0"/>
                        <a:t>30, 87</a:t>
                      </a:r>
                      <a:endParaRPr sz="800" dirty="0"/>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1.2 </a:t>
            </a:r>
            <a:r>
              <a:rPr lang="en-US" sz="2400" b="1" dirty="0">
                <a:solidFill>
                  <a:srgbClr val="295269"/>
                </a:solidFill>
                <a:latin typeface="Roboto"/>
                <a:ea typeface="Roboto"/>
                <a:cs typeface="Roboto"/>
                <a:sym typeface="Roboto"/>
              </a:rPr>
              <a:t>Get Familiar with </a:t>
            </a:r>
            <a:r>
              <a:rPr lang="en-US" sz="2400" b="1" dirty="0" err="1">
                <a:solidFill>
                  <a:srgbClr val="295269"/>
                </a:solidFill>
                <a:latin typeface="Roboto"/>
                <a:ea typeface="Roboto"/>
                <a:cs typeface="Roboto"/>
                <a:sym typeface="Roboto"/>
              </a:rPr>
              <a:t>Codeflix</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--1. Take a look at the first 100 rows of data in the subscriptions table. How many different segments do you see?///There appear to be only two segments, which is confirmed by the second query.—</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SELECT *</a:t>
            </a:r>
          </a:p>
          <a:p>
            <a:pPr lvl="0">
              <a:buClr>
                <a:schemeClr val="dk1"/>
              </a:buClr>
              <a:buSzPts val="1100"/>
            </a:pPr>
            <a:r>
              <a:rPr lang="en-US" sz="900" dirty="0">
                <a:latin typeface="Courier New"/>
                <a:ea typeface="Courier New"/>
                <a:cs typeface="Courier New"/>
                <a:sym typeface="Courier New"/>
              </a:rPr>
              <a:t>FROM subscriptions</a:t>
            </a:r>
          </a:p>
          <a:p>
            <a:pPr lvl="0">
              <a:buClr>
                <a:schemeClr val="dk1"/>
              </a:buClr>
              <a:buSzPts val="1100"/>
            </a:pPr>
            <a:r>
              <a:rPr lang="en-US" sz="900" dirty="0">
                <a:latin typeface="Courier New"/>
                <a:ea typeface="Courier New"/>
                <a:cs typeface="Courier New"/>
                <a:sym typeface="Courier New"/>
              </a:rPr>
              <a:t>LIMIT 100;</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SELECT DISTINCT segment</a:t>
            </a:r>
          </a:p>
          <a:p>
            <a:pPr lvl="0">
              <a:buClr>
                <a:schemeClr val="dk1"/>
              </a:buClr>
              <a:buSzPts val="1100"/>
            </a:pPr>
            <a:r>
              <a:rPr lang="en-US" sz="900" dirty="0">
                <a:latin typeface="Courier New"/>
                <a:ea typeface="Courier New"/>
                <a:cs typeface="Courier New"/>
                <a:sym typeface="Courier New"/>
              </a:rPr>
              <a:t>FROM subscriptions;</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--2.Determine the range of months of data provided. Which months will you be able to calculate churn for?///The first month in the data is December 2016 and the last month is March 2017. Since a user cannot end his/her subscription in the same month, I can only calculate churn for months beginning in January 2017.—</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SELECT MIN(</a:t>
            </a:r>
            <a:r>
              <a:rPr lang="en-US" sz="900" dirty="0" err="1">
                <a:latin typeface="Courier New"/>
                <a:ea typeface="Courier New"/>
                <a:cs typeface="Courier New"/>
                <a:sym typeface="Courier New"/>
              </a:rPr>
              <a:t>subscription_start</a:t>
            </a:r>
            <a:r>
              <a:rPr lang="en-US" sz="900" dirty="0">
                <a:latin typeface="Courier New"/>
                <a:ea typeface="Courier New"/>
                <a:cs typeface="Courier New"/>
                <a:sym typeface="Courier New"/>
              </a:rPr>
              <a:t>) AS </a:t>
            </a:r>
            <a:r>
              <a:rPr lang="en-US" sz="900" dirty="0" err="1">
                <a:latin typeface="Courier New"/>
                <a:ea typeface="Courier New"/>
                <a:cs typeface="Courier New"/>
                <a:sym typeface="Courier New"/>
              </a:rPr>
              <a:t>first_month</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MAX(</a:t>
            </a:r>
            <a:r>
              <a:rPr lang="en-US" sz="900" dirty="0" err="1">
                <a:latin typeface="Courier New"/>
                <a:ea typeface="Courier New"/>
                <a:cs typeface="Courier New"/>
                <a:sym typeface="Courier New"/>
              </a:rPr>
              <a:t>subscription_end</a:t>
            </a:r>
            <a:r>
              <a:rPr lang="en-US" sz="900" dirty="0">
                <a:latin typeface="Courier New"/>
                <a:ea typeface="Courier New"/>
                <a:cs typeface="Courier New"/>
                <a:sym typeface="Courier New"/>
              </a:rPr>
              <a:t>) AS </a:t>
            </a:r>
            <a:r>
              <a:rPr lang="en-US" sz="900" dirty="0" err="1">
                <a:latin typeface="Courier New"/>
                <a:ea typeface="Courier New"/>
                <a:cs typeface="Courier New"/>
                <a:sym typeface="Courier New"/>
              </a:rPr>
              <a:t>last_month</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FROM subscriptions;</a:t>
            </a:r>
            <a:endParaRPr sz="900" dirty="0">
              <a:latin typeface="Courier New"/>
              <a:ea typeface="Courier New"/>
              <a:cs typeface="Courier New"/>
              <a:sym typeface="Courier New"/>
            </a:endParaRPr>
          </a:p>
        </p:txBody>
      </p:sp>
      <p:sp>
        <p:nvSpPr>
          <p:cNvPr id="324" name="Shape 324"/>
          <p:cNvSpPr txBox="1"/>
          <p:nvPr/>
        </p:nvSpPr>
        <p:spPr>
          <a:xfrm>
            <a:off x="177975" y="1201325"/>
            <a:ext cx="4920900"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4" fontAlgn="base"/>
            <a:r>
              <a:rPr lang="en-US" sz="1200" b="1" dirty="0"/>
              <a:t>What segments of users exist?</a:t>
            </a:r>
          </a:p>
          <a:p>
            <a:pPr lvl="4" fontAlgn="base"/>
            <a:endParaRPr lang="en-US" sz="1200" b="1" dirty="0"/>
          </a:p>
          <a:p>
            <a:pPr lvl="4" algn="just" fontAlgn="base"/>
            <a:r>
              <a:rPr lang="en-US" sz="1100" dirty="0"/>
              <a:t>The prompt asks us to do a limited view of the data to identify potential segments. However, this does not guarantee an accounting of distinct segments, which is why I have included a query to identify distinct segments (the second query on the left). </a:t>
            </a:r>
          </a:p>
          <a:p>
            <a:pPr lvl="4" algn="just" fontAlgn="base"/>
            <a:endParaRPr lang="en-US" sz="1100" dirty="0"/>
          </a:p>
          <a:p>
            <a:pPr lvl="4" algn="just" fontAlgn="base"/>
            <a:r>
              <a:rPr lang="en-US" sz="1100" dirty="0"/>
              <a:t>The two segments that exists are Segment 30 and Segment 87.</a:t>
            </a:r>
            <a:endParaRPr lang="en-US" sz="1200" dirty="0"/>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aphicFrame>
        <p:nvGraphicFramePr>
          <p:cNvPr id="325" name="Shape 325"/>
          <p:cNvGraphicFramePr/>
          <p:nvPr/>
        </p:nvGraphicFramePr>
        <p:xfrm>
          <a:off x="177975" y="3189000"/>
          <a:ext cx="4920900" cy="1393075"/>
        </p:xfrm>
        <a:graphic>
          <a:graphicData uri="http://schemas.openxmlformats.org/drawingml/2006/table">
            <a:tbl>
              <a:tblPr>
                <a:noFill/>
                <a:tableStyleId>{F14BBDFB-8845-41A2-A73C-3C95C66B2FD1}</a:tableStyleId>
              </a:tblPr>
              <a:tblGrid>
                <a:gridCol w="2157815">
                  <a:extLst>
                    <a:ext uri="{9D8B030D-6E8A-4147-A177-3AD203B41FA5}">
                      <a16:colId xmlns:a16="http://schemas.microsoft.com/office/drawing/2014/main" val="20000"/>
                    </a:ext>
                  </a:extLst>
                </a:gridCol>
                <a:gridCol w="2763085">
                  <a:extLst>
                    <a:ext uri="{9D8B030D-6E8A-4147-A177-3AD203B41FA5}">
                      <a16:colId xmlns:a16="http://schemas.microsoft.com/office/drawing/2014/main" val="20001"/>
                    </a:ext>
                  </a:extLst>
                </a:gridCol>
              </a:tblGrid>
              <a:tr h="407950">
                <a:tc>
                  <a:txBody>
                    <a:bodyPr/>
                    <a:lstStyle/>
                    <a:p>
                      <a:pPr marL="0" lvl="0" indent="0" algn="ctr" rtl="0">
                        <a:spcBef>
                          <a:spcPts val="0"/>
                        </a:spcBef>
                        <a:spcAft>
                          <a:spcPts val="0"/>
                        </a:spcAft>
                        <a:buNone/>
                      </a:pPr>
                      <a:r>
                        <a:rPr lang="en-US" sz="1000" b="1" dirty="0">
                          <a:solidFill>
                            <a:srgbClr val="FFFFFF"/>
                          </a:solidFill>
                        </a:rPr>
                        <a:t>Question</a:t>
                      </a:r>
                      <a:endParaRPr sz="1000" b="1" dirty="0">
                        <a:solidFill>
                          <a:srgbClr val="FFFFFF"/>
                        </a:solidFill>
                      </a:endParaRPr>
                    </a:p>
                  </a:txBody>
                  <a:tcPr marL="91425" marR="91425" marT="91425" marB="91425">
                    <a:solidFill>
                      <a:srgbClr val="204056">
                        <a:alpha val="82490"/>
                      </a:srgbClr>
                    </a:solidFill>
                  </a:tcPr>
                </a:tc>
                <a:tc>
                  <a:txBody>
                    <a:bodyPr/>
                    <a:lstStyle/>
                    <a:p>
                      <a:pPr marL="0" lvl="0" indent="0" algn="ctr" rtl="0">
                        <a:spcBef>
                          <a:spcPts val="0"/>
                        </a:spcBef>
                        <a:spcAft>
                          <a:spcPts val="0"/>
                        </a:spcAft>
                        <a:buNone/>
                      </a:pPr>
                      <a:r>
                        <a:rPr lang="en-US" sz="1000" b="1" dirty="0">
                          <a:solidFill>
                            <a:srgbClr val="FFFFFF"/>
                          </a:solidFill>
                        </a:rPr>
                        <a:t>Answer</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328375">
                <a:tc>
                  <a:txBody>
                    <a:bodyPr/>
                    <a:lstStyle/>
                    <a:p>
                      <a:pPr marL="0" lvl="0" indent="0" rtl="0">
                        <a:spcBef>
                          <a:spcPts val="0"/>
                        </a:spcBef>
                        <a:spcAft>
                          <a:spcPts val="0"/>
                        </a:spcAft>
                        <a:buNone/>
                      </a:pPr>
                      <a:r>
                        <a:rPr lang="en-US" sz="800" dirty="0"/>
                        <a:t>1. Months in Operation</a:t>
                      </a:r>
                      <a:endParaRPr sz="800" dirty="0"/>
                    </a:p>
                  </a:txBody>
                  <a:tcPr marL="91425" marR="91425" marT="91425" marB="91425"/>
                </a:tc>
                <a:tc>
                  <a:txBody>
                    <a:bodyPr/>
                    <a:lstStyle/>
                    <a:p>
                      <a:pPr marL="0" lvl="0" indent="0" algn="ctr" rtl="0">
                        <a:spcBef>
                          <a:spcPts val="0"/>
                        </a:spcBef>
                        <a:spcAft>
                          <a:spcPts val="0"/>
                        </a:spcAft>
                        <a:buNone/>
                      </a:pPr>
                      <a:r>
                        <a:rPr lang="en-US" sz="800" dirty="0"/>
                        <a:t>4</a:t>
                      </a:r>
                      <a:endParaRPr sz="800" dirty="0"/>
                    </a:p>
                  </a:txBody>
                  <a:tcPr marL="91425" marR="91425" marT="91425" marB="91425"/>
                </a:tc>
                <a:extLst>
                  <a:ext uri="{0D108BD9-81ED-4DB2-BD59-A6C34878D82A}">
                    <a16:rowId xmlns:a16="http://schemas.microsoft.com/office/drawing/2014/main" val="10001"/>
                  </a:ext>
                </a:extLst>
              </a:tr>
              <a:tr h="328375">
                <a:tc>
                  <a:txBody>
                    <a:bodyPr/>
                    <a:lstStyle/>
                    <a:p>
                      <a:pPr marL="0" lvl="0" indent="0" rtl="0">
                        <a:spcBef>
                          <a:spcPts val="0"/>
                        </a:spcBef>
                        <a:spcAft>
                          <a:spcPts val="0"/>
                        </a:spcAft>
                        <a:buNone/>
                      </a:pPr>
                      <a:r>
                        <a:rPr lang="en-US" sz="800" dirty="0"/>
                        <a:t>2. Eligible Months </a:t>
                      </a:r>
                      <a:endParaRPr sz="800" dirty="0"/>
                    </a:p>
                  </a:txBody>
                  <a:tcPr marL="91425" marR="91425" marT="91425" marB="91425"/>
                </a:tc>
                <a:tc>
                  <a:txBody>
                    <a:bodyPr/>
                    <a:lstStyle/>
                    <a:p>
                      <a:pPr marL="0" lvl="0" indent="0" algn="ctr" rtl="0">
                        <a:spcBef>
                          <a:spcPts val="0"/>
                        </a:spcBef>
                        <a:spcAft>
                          <a:spcPts val="0"/>
                        </a:spcAft>
                        <a:buNone/>
                      </a:pPr>
                      <a:r>
                        <a:rPr lang="en-US" sz="800" dirty="0"/>
                        <a:t>Jan, Feb, March</a:t>
                      </a:r>
                      <a:endParaRPr sz="800" dirty="0"/>
                    </a:p>
                  </a:txBody>
                  <a:tcPr marL="91425" marR="91425" marT="91425" marB="91425"/>
                </a:tc>
                <a:extLst>
                  <a:ext uri="{0D108BD9-81ED-4DB2-BD59-A6C34878D82A}">
                    <a16:rowId xmlns:a16="http://schemas.microsoft.com/office/drawing/2014/main" val="10002"/>
                  </a:ext>
                </a:extLst>
              </a:tr>
              <a:tr h="328375">
                <a:tc>
                  <a:txBody>
                    <a:bodyPr/>
                    <a:lstStyle/>
                    <a:p>
                      <a:pPr marL="0" lvl="0" indent="0" rtl="0">
                        <a:spcBef>
                          <a:spcPts val="0"/>
                        </a:spcBef>
                        <a:spcAft>
                          <a:spcPts val="0"/>
                        </a:spcAft>
                        <a:buNone/>
                      </a:pPr>
                      <a:r>
                        <a:rPr lang="en-US" sz="800" dirty="0"/>
                        <a:t>3. Segments</a:t>
                      </a:r>
                      <a:endParaRPr sz="800" dirty="0"/>
                    </a:p>
                  </a:txBody>
                  <a:tcPr marL="91425" marR="91425" marT="91425" marB="91425"/>
                </a:tc>
                <a:tc>
                  <a:txBody>
                    <a:bodyPr/>
                    <a:lstStyle/>
                    <a:p>
                      <a:pPr marL="0" lvl="0" indent="0" algn="ctr" rtl="0">
                        <a:spcBef>
                          <a:spcPts val="0"/>
                        </a:spcBef>
                        <a:spcAft>
                          <a:spcPts val="0"/>
                        </a:spcAft>
                        <a:buNone/>
                      </a:pPr>
                      <a:r>
                        <a:rPr lang="en-US" sz="800" dirty="0"/>
                        <a:t>30, 87</a:t>
                      </a:r>
                      <a:endParaRPr sz="800" dirty="0"/>
                    </a:p>
                  </a:txBody>
                  <a:tcPr marL="91425" marR="91425" marT="91425" marB="914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500976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216003"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000" b="1" dirty="0">
                <a:solidFill>
                  <a:srgbClr val="295269"/>
                </a:solidFill>
                <a:latin typeface="Roboto"/>
                <a:ea typeface="Roboto"/>
                <a:cs typeface="Roboto"/>
                <a:sym typeface="Roboto"/>
              </a:rPr>
              <a:t>2.1 </a:t>
            </a:r>
            <a:r>
              <a:rPr lang="en-US" sz="2000" b="1" dirty="0">
                <a:solidFill>
                  <a:srgbClr val="295269"/>
                </a:solidFill>
                <a:latin typeface="Roboto"/>
                <a:ea typeface="Roboto"/>
                <a:cs typeface="Roboto"/>
                <a:sym typeface="Roboto"/>
              </a:rPr>
              <a:t>What is the overall churn trend since the company started?</a:t>
            </a:r>
            <a:endParaRPr sz="2000" b="1" dirty="0">
              <a:solidFill>
                <a:srgbClr val="295269"/>
              </a:solidFill>
              <a:latin typeface="Roboto"/>
              <a:ea typeface="Roboto"/>
              <a:cs typeface="Roboto"/>
              <a:sym typeface="Roboto"/>
            </a:endParaRPr>
          </a:p>
        </p:txBody>
      </p:sp>
      <p:sp>
        <p:nvSpPr>
          <p:cNvPr id="316" name="Shape 316"/>
          <p:cNvSpPr txBox="1"/>
          <p:nvPr/>
        </p:nvSpPr>
        <p:spPr>
          <a:xfrm>
            <a:off x="177975" y="1180059"/>
            <a:ext cx="4170741" cy="2009708"/>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100" b="1" dirty="0" err="1">
                <a:latin typeface="Roboto"/>
                <a:ea typeface="Roboto"/>
                <a:cs typeface="Roboto"/>
                <a:sym typeface="Roboto"/>
              </a:rPr>
              <a:t>Codeflix’s</a:t>
            </a:r>
            <a:r>
              <a:rPr lang="en-US" sz="1100" b="1" dirty="0">
                <a:latin typeface="Roboto"/>
                <a:ea typeface="Roboto"/>
                <a:cs typeface="Roboto"/>
                <a:sym typeface="Roboto"/>
              </a:rPr>
              <a:t> churn rate has increased each month during the Q1 of 2017:</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US" sz="1100" dirty="0">
                <a:latin typeface="Roboto"/>
                <a:ea typeface="Roboto"/>
                <a:cs typeface="Roboto"/>
                <a:sym typeface="Roboto"/>
              </a:rPr>
              <a:t>The churn rate has increased from 16.2% in January to 27.4% in March.</a:t>
            </a:r>
          </a:p>
          <a:p>
            <a:pPr lvl="0" rtl="0">
              <a:lnSpc>
                <a:spcPct val="115000"/>
              </a:lnSpc>
              <a:spcBef>
                <a:spcPts val="0"/>
              </a:spcBef>
              <a:spcAft>
                <a:spcPts val="0"/>
              </a:spcAft>
              <a:buClr>
                <a:schemeClr val="dk1"/>
              </a:buClr>
              <a:buSzPts val="1100"/>
            </a:pPr>
            <a:endParaRPr lang="en-US" sz="1100" dirty="0">
              <a:latin typeface="Roboto"/>
              <a:ea typeface="Roboto"/>
              <a:cs typeface="Roboto"/>
              <a:sym typeface="Roboto"/>
            </a:endParaRPr>
          </a:p>
          <a:p>
            <a:pPr lvl="0" rtl="0">
              <a:lnSpc>
                <a:spcPct val="115000"/>
              </a:lnSpc>
              <a:spcBef>
                <a:spcPts val="0"/>
              </a:spcBef>
              <a:spcAft>
                <a:spcPts val="0"/>
              </a:spcAft>
              <a:buClr>
                <a:schemeClr val="dk1"/>
              </a:buClr>
              <a:buSzPts val="1100"/>
            </a:pPr>
            <a:r>
              <a:rPr lang="en-US" sz="1100" dirty="0">
                <a:latin typeface="Roboto"/>
                <a:ea typeface="Roboto"/>
                <a:cs typeface="Roboto"/>
                <a:sym typeface="Roboto"/>
              </a:rPr>
              <a:t>To get the overall churn rate, I modified the requested query in the prompts to include ‘</a:t>
            </a:r>
            <a:r>
              <a:rPr lang="en-US" sz="1100" dirty="0" err="1">
                <a:latin typeface="Roboto"/>
                <a:ea typeface="Roboto"/>
                <a:cs typeface="Roboto"/>
                <a:sym typeface="Roboto"/>
              </a:rPr>
              <a:t>churn_rate_overall</a:t>
            </a:r>
            <a:r>
              <a:rPr lang="en-US" sz="1100" dirty="0">
                <a:latin typeface="Roboto"/>
                <a:ea typeface="Roboto"/>
                <a:cs typeface="Roboto"/>
                <a:sym typeface="Roboto"/>
              </a:rPr>
              <a:t>’, which is the sum of Segment 87 and 30 cancellations divided by the sum of active users in those two segments. </a:t>
            </a:r>
            <a:endParaRPr sz="1100" dirty="0">
              <a:latin typeface="Roboto"/>
              <a:ea typeface="Roboto"/>
              <a:cs typeface="Roboto"/>
              <a:sym typeface="Roboto"/>
            </a:endParaRPr>
          </a:p>
        </p:txBody>
      </p:sp>
      <p:graphicFrame>
        <p:nvGraphicFramePr>
          <p:cNvPr id="317" name="Shape 317"/>
          <p:cNvGraphicFramePr/>
          <p:nvPr/>
        </p:nvGraphicFramePr>
        <p:xfrm>
          <a:off x="177975" y="3274063"/>
          <a:ext cx="8520600" cy="1393075"/>
        </p:xfrm>
        <a:graphic>
          <a:graphicData uri="http://schemas.openxmlformats.org/drawingml/2006/table">
            <a:tbl>
              <a:tblPr>
                <a:noFill/>
                <a:tableStyleId>{F14BBDFB-8845-41A2-A73C-3C95C66B2FD1}</a:tableStyleId>
              </a:tblPr>
              <a:tblGrid>
                <a:gridCol w="1831400">
                  <a:extLst>
                    <a:ext uri="{9D8B030D-6E8A-4147-A177-3AD203B41FA5}">
                      <a16:colId xmlns:a16="http://schemas.microsoft.com/office/drawing/2014/main" val="20000"/>
                    </a:ext>
                  </a:extLst>
                </a:gridCol>
                <a:gridCol w="2345125">
                  <a:extLst>
                    <a:ext uri="{9D8B030D-6E8A-4147-A177-3AD203B41FA5}">
                      <a16:colId xmlns:a16="http://schemas.microsoft.com/office/drawing/2014/main" val="20001"/>
                    </a:ext>
                  </a:extLst>
                </a:gridCol>
                <a:gridCol w="2345125">
                  <a:extLst>
                    <a:ext uri="{9D8B030D-6E8A-4147-A177-3AD203B41FA5}">
                      <a16:colId xmlns:a16="http://schemas.microsoft.com/office/drawing/2014/main" val="20002"/>
                    </a:ext>
                  </a:extLst>
                </a:gridCol>
                <a:gridCol w="1998950">
                  <a:extLst>
                    <a:ext uri="{9D8B030D-6E8A-4147-A177-3AD203B41FA5}">
                      <a16:colId xmlns:a16="http://schemas.microsoft.com/office/drawing/2014/main" val="20003"/>
                    </a:ext>
                  </a:extLst>
                </a:gridCol>
              </a:tblGrid>
              <a:tr h="407950">
                <a:tc>
                  <a:txBody>
                    <a:bodyPr/>
                    <a:lstStyle/>
                    <a:p>
                      <a:pPr algn="ctr" fontAlgn="b"/>
                      <a:r>
                        <a:rPr lang="en-US" sz="1050" b="1" i="0" u="none" strike="noStrike" dirty="0">
                          <a:solidFill>
                            <a:schemeClr val="bg1"/>
                          </a:solidFill>
                          <a:effectLst/>
                          <a:latin typeface="Helvetica Neue" panose="02000503000000020004" pitchFamily="2" charset="0"/>
                        </a:rPr>
                        <a:t>month</a:t>
                      </a:r>
                    </a:p>
                  </a:txBody>
                  <a:tcPr marL="9525" marR="9525" marT="9525" marB="0" anchor="ctr">
                    <a:solidFill>
                      <a:srgbClr val="204056">
                        <a:alpha val="82490"/>
                      </a:srgbClr>
                    </a:solidFill>
                  </a:tcPr>
                </a:tc>
                <a:tc>
                  <a:txBody>
                    <a:bodyPr/>
                    <a:lstStyle/>
                    <a:p>
                      <a:pPr algn="ctr" fontAlgn="b"/>
                      <a:r>
                        <a:rPr lang="en-US" sz="1100" b="1" i="0" u="none" strike="noStrike">
                          <a:solidFill>
                            <a:schemeClr val="bg1"/>
                          </a:solidFill>
                          <a:effectLst/>
                          <a:latin typeface="Helvetica Neue" panose="02000503000000020004" pitchFamily="2" charset="0"/>
                        </a:rPr>
                        <a:t>churn_rate_overall</a:t>
                      </a:r>
                    </a:p>
                  </a:txBody>
                  <a:tcPr marL="9525" marR="9525" marT="9525" marB="0" anchor="ctr">
                    <a:solidFill>
                      <a:srgbClr val="204056">
                        <a:alpha val="82490"/>
                      </a:srgbClr>
                    </a:solidFill>
                  </a:tcPr>
                </a:tc>
                <a:tc>
                  <a:txBody>
                    <a:bodyPr/>
                    <a:lstStyle/>
                    <a:p>
                      <a:pPr algn="ctr" fontAlgn="b"/>
                      <a:r>
                        <a:rPr lang="en-US" sz="1100" b="1" i="0" u="none" strike="noStrike">
                          <a:solidFill>
                            <a:schemeClr val="bg1"/>
                          </a:solidFill>
                          <a:effectLst/>
                          <a:latin typeface="Helvetica Neue" panose="02000503000000020004" pitchFamily="2" charset="0"/>
                        </a:rPr>
                        <a:t>churn_rate_87</a:t>
                      </a:r>
                    </a:p>
                  </a:txBody>
                  <a:tcPr marL="9525" marR="9525" marT="9525" marB="0" anchor="ctr">
                    <a:solidFill>
                      <a:srgbClr val="204056">
                        <a:alpha val="82490"/>
                      </a:srgbClr>
                    </a:solidFill>
                  </a:tcPr>
                </a:tc>
                <a:tc>
                  <a:txBody>
                    <a:bodyPr/>
                    <a:lstStyle/>
                    <a:p>
                      <a:pPr algn="ctr" fontAlgn="b"/>
                      <a:r>
                        <a:rPr lang="en-US" sz="1100" b="1" i="0" u="none" strike="noStrike" dirty="0">
                          <a:solidFill>
                            <a:schemeClr val="bg1"/>
                          </a:solidFill>
                          <a:effectLst/>
                          <a:latin typeface="Helvetica Neue" panose="02000503000000020004" pitchFamily="2" charset="0"/>
                        </a:rPr>
                        <a:t>churn_rate_30</a:t>
                      </a:r>
                    </a:p>
                  </a:txBody>
                  <a:tcPr marL="9525" marR="9525" marT="9525" marB="0" anchor="ctr">
                    <a:solidFill>
                      <a:srgbClr val="204056">
                        <a:alpha val="82490"/>
                      </a:srgbClr>
                    </a:solidFill>
                  </a:tcPr>
                </a:tc>
                <a:extLst>
                  <a:ext uri="{0D108BD9-81ED-4DB2-BD59-A6C34878D82A}">
                    <a16:rowId xmlns:a16="http://schemas.microsoft.com/office/drawing/2014/main" val="10000"/>
                  </a:ext>
                </a:extLst>
              </a:tr>
              <a:tr h="328375">
                <a:tc>
                  <a:txBody>
                    <a:bodyPr/>
                    <a:lstStyle/>
                    <a:p>
                      <a:pPr algn="ctr" fontAlgn="b"/>
                      <a:r>
                        <a:rPr lang="en-US" sz="1400" b="0" i="0" u="none" strike="noStrike" dirty="0">
                          <a:solidFill>
                            <a:srgbClr val="525252"/>
                          </a:solidFill>
                          <a:effectLst/>
                          <a:latin typeface="Helvetica Neue" panose="02000503000000020004" pitchFamily="2" charset="0"/>
                        </a:rPr>
                        <a:t>January</a:t>
                      </a:r>
                    </a:p>
                  </a:txBody>
                  <a:tcPr marL="9525" marR="9525" marT="9525" marB="0" anchor="ctr"/>
                </a:tc>
                <a:tc>
                  <a:txBody>
                    <a:bodyPr/>
                    <a:lstStyle/>
                    <a:p>
                      <a:pPr algn="ctr" fontAlgn="b"/>
                      <a:r>
                        <a:rPr lang="en-US" sz="1400" b="0" i="0" u="none" strike="noStrike">
                          <a:solidFill>
                            <a:srgbClr val="525252"/>
                          </a:solidFill>
                          <a:effectLst/>
                          <a:latin typeface="Helvetica Neue" panose="02000503000000020004" pitchFamily="2" charset="0"/>
                        </a:rPr>
                        <a:t>16.2%</a:t>
                      </a:r>
                    </a:p>
                  </a:txBody>
                  <a:tcPr marL="9525" marR="9525" marT="9525" marB="0" anchor="ctr"/>
                </a:tc>
                <a:tc>
                  <a:txBody>
                    <a:bodyPr/>
                    <a:lstStyle/>
                    <a:p>
                      <a:pPr algn="ctr" fontAlgn="b"/>
                      <a:r>
                        <a:rPr lang="en-US" sz="1400" b="0" i="0" u="none" strike="noStrike">
                          <a:solidFill>
                            <a:srgbClr val="525252"/>
                          </a:solidFill>
                          <a:effectLst/>
                          <a:latin typeface="Helvetica Neue" panose="02000503000000020004" pitchFamily="2" charset="0"/>
                        </a:rPr>
                        <a:t>25.2%</a:t>
                      </a:r>
                    </a:p>
                  </a:txBody>
                  <a:tcPr marL="9525" marR="9525" marT="9525" marB="0" anchor="ctr"/>
                </a:tc>
                <a:tc>
                  <a:txBody>
                    <a:bodyPr/>
                    <a:lstStyle/>
                    <a:p>
                      <a:pPr algn="ctr" fontAlgn="b"/>
                      <a:r>
                        <a:rPr lang="en-US" sz="1400" b="0" i="0" u="none" strike="noStrike">
                          <a:solidFill>
                            <a:srgbClr val="525252"/>
                          </a:solidFill>
                          <a:effectLst/>
                          <a:latin typeface="Helvetica Neue" panose="02000503000000020004" pitchFamily="2" charset="0"/>
                        </a:rPr>
                        <a:t>7.6%</a:t>
                      </a:r>
                    </a:p>
                  </a:txBody>
                  <a:tcPr marL="9525" marR="9525" marT="9525" marB="0" anchor="ctr"/>
                </a:tc>
                <a:extLst>
                  <a:ext uri="{0D108BD9-81ED-4DB2-BD59-A6C34878D82A}">
                    <a16:rowId xmlns:a16="http://schemas.microsoft.com/office/drawing/2014/main" val="10001"/>
                  </a:ext>
                </a:extLst>
              </a:tr>
              <a:tr h="328375">
                <a:tc>
                  <a:txBody>
                    <a:bodyPr/>
                    <a:lstStyle/>
                    <a:p>
                      <a:pPr algn="ctr" fontAlgn="b"/>
                      <a:r>
                        <a:rPr lang="en-US" sz="1400" b="0" i="0" u="none" strike="noStrike" dirty="0">
                          <a:solidFill>
                            <a:srgbClr val="525252"/>
                          </a:solidFill>
                          <a:effectLst/>
                          <a:latin typeface="Helvetica Neue" panose="02000503000000020004" pitchFamily="2" charset="0"/>
                        </a:rPr>
                        <a:t>February</a:t>
                      </a:r>
                    </a:p>
                  </a:txBody>
                  <a:tcPr marL="9525" marR="9525" marT="9525" marB="0" anchor="ctr"/>
                </a:tc>
                <a:tc>
                  <a:txBody>
                    <a:bodyPr/>
                    <a:lstStyle/>
                    <a:p>
                      <a:pPr algn="ctr" fontAlgn="b"/>
                      <a:r>
                        <a:rPr lang="en-US" sz="1400" b="0" i="0" u="none" strike="noStrike">
                          <a:solidFill>
                            <a:srgbClr val="525252"/>
                          </a:solidFill>
                          <a:effectLst/>
                          <a:latin typeface="Helvetica Neue" panose="02000503000000020004" pitchFamily="2" charset="0"/>
                        </a:rPr>
                        <a:t>19.0%</a:t>
                      </a:r>
                    </a:p>
                  </a:txBody>
                  <a:tcPr marL="9525" marR="9525" marT="9525" marB="0" anchor="ctr"/>
                </a:tc>
                <a:tc>
                  <a:txBody>
                    <a:bodyPr/>
                    <a:lstStyle/>
                    <a:p>
                      <a:pPr algn="ctr" fontAlgn="b"/>
                      <a:r>
                        <a:rPr lang="en-US" sz="1400" b="0" i="0" u="none" strike="noStrike">
                          <a:solidFill>
                            <a:srgbClr val="525252"/>
                          </a:solidFill>
                          <a:effectLst/>
                          <a:latin typeface="Helvetica Neue" panose="02000503000000020004" pitchFamily="2" charset="0"/>
                        </a:rPr>
                        <a:t>32.0%</a:t>
                      </a:r>
                    </a:p>
                  </a:txBody>
                  <a:tcPr marL="9525" marR="9525" marT="9525" marB="0" anchor="ctr"/>
                </a:tc>
                <a:tc>
                  <a:txBody>
                    <a:bodyPr/>
                    <a:lstStyle/>
                    <a:p>
                      <a:pPr algn="ctr" fontAlgn="b"/>
                      <a:r>
                        <a:rPr lang="en-US" sz="1400" b="0" i="0" u="none" strike="noStrike">
                          <a:solidFill>
                            <a:srgbClr val="525252"/>
                          </a:solidFill>
                          <a:effectLst/>
                          <a:latin typeface="Helvetica Neue" panose="02000503000000020004" pitchFamily="2" charset="0"/>
                        </a:rPr>
                        <a:t>7.3%</a:t>
                      </a:r>
                    </a:p>
                  </a:txBody>
                  <a:tcPr marL="9525" marR="9525" marT="9525" marB="0" anchor="ctr"/>
                </a:tc>
                <a:extLst>
                  <a:ext uri="{0D108BD9-81ED-4DB2-BD59-A6C34878D82A}">
                    <a16:rowId xmlns:a16="http://schemas.microsoft.com/office/drawing/2014/main" val="10002"/>
                  </a:ext>
                </a:extLst>
              </a:tr>
              <a:tr h="328375">
                <a:tc>
                  <a:txBody>
                    <a:bodyPr/>
                    <a:lstStyle/>
                    <a:p>
                      <a:pPr algn="ctr" fontAlgn="b"/>
                      <a:r>
                        <a:rPr lang="en-US" sz="1400" b="0" i="0" u="none" strike="noStrike" dirty="0">
                          <a:solidFill>
                            <a:srgbClr val="525252"/>
                          </a:solidFill>
                          <a:effectLst/>
                          <a:latin typeface="Helvetica Neue" panose="02000503000000020004" pitchFamily="2" charset="0"/>
                        </a:rPr>
                        <a:t>March</a:t>
                      </a:r>
                    </a:p>
                  </a:txBody>
                  <a:tcPr marL="9525" marR="9525" marT="9525" marB="0" anchor="ctr"/>
                </a:tc>
                <a:tc>
                  <a:txBody>
                    <a:bodyPr/>
                    <a:lstStyle/>
                    <a:p>
                      <a:pPr algn="ctr" fontAlgn="b"/>
                      <a:r>
                        <a:rPr lang="en-US" sz="1400" b="0" i="0" u="none" strike="noStrike" dirty="0">
                          <a:solidFill>
                            <a:srgbClr val="525252"/>
                          </a:solidFill>
                          <a:effectLst/>
                          <a:latin typeface="Helvetica Neue" panose="02000503000000020004" pitchFamily="2" charset="0"/>
                        </a:rPr>
                        <a:t>27.4%</a:t>
                      </a:r>
                    </a:p>
                  </a:txBody>
                  <a:tcPr marL="9525" marR="9525" marT="9525" marB="0" anchor="ctr"/>
                </a:tc>
                <a:tc>
                  <a:txBody>
                    <a:bodyPr/>
                    <a:lstStyle/>
                    <a:p>
                      <a:pPr algn="ctr" fontAlgn="b"/>
                      <a:r>
                        <a:rPr lang="en-US" sz="1400" b="0" i="0" u="none" strike="noStrike">
                          <a:solidFill>
                            <a:srgbClr val="525252"/>
                          </a:solidFill>
                          <a:effectLst/>
                          <a:latin typeface="Helvetica Neue" panose="02000503000000020004" pitchFamily="2" charset="0"/>
                        </a:rPr>
                        <a:t>48.6%</a:t>
                      </a:r>
                    </a:p>
                  </a:txBody>
                  <a:tcPr marL="9525" marR="9525" marT="9525" marB="0" anchor="ctr"/>
                </a:tc>
                <a:tc>
                  <a:txBody>
                    <a:bodyPr/>
                    <a:lstStyle/>
                    <a:p>
                      <a:pPr algn="ctr" fontAlgn="b"/>
                      <a:r>
                        <a:rPr lang="en-US" sz="1400" b="0" i="0" u="none" strike="noStrike" dirty="0">
                          <a:solidFill>
                            <a:srgbClr val="525252"/>
                          </a:solidFill>
                          <a:effectLst/>
                          <a:latin typeface="Helvetica Neue" panose="02000503000000020004" pitchFamily="2" charset="0"/>
                        </a:rPr>
                        <a:t>11.7%</a:t>
                      </a:r>
                    </a:p>
                  </a:txBody>
                  <a:tcPr marL="9525" marR="9525" marT="9525" marB="0" anchor="ctr"/>
                </a:tc>
                <a:extLst>
                  <a:ext uri="{0D108BD9-81ED-4DB2-BD59-A6C34878D82A}">
                    <a16:rowId xmlns:a16="http://schemas.microsoft.com/office/drawing/2014/main" val="10003"/>
                  </a:ext>
                </a:extLst>
              </a:tr>
            </a:tbl>
          </a:graphicData>
        </a:graphic>
      </p:graphicFrame>
      <p:sp>
        <p:nvSpPr>
          <p:cNvPr id="5" name="Shape 323">
            <a:extLst>
              <a:ext uri="{FF2B5EF4-FFF2-40B4-BE49-F238E27FC236}">
                <a16:creationId xmlns:a16="http://schemas.microsoft.com/office/drawing/2014/main" id="{85FB85A5-11CC-3B45-9890-646F2EF7F4A1}"/>
              </a:ext>
            </a:extLst>
          </p:cNvPr>
          <p:cNvSpPr txBox="1"/>
          <p:nvPr/>
        </p:nvSpPr>
        <p:spPr>
          <a:xfrm>
            <a:off x="4348716" y="1157078"/>
            <a:ext cx="4349859" cy="2055669"/>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800" dirty="0">
                <a:latin typeface="Courier New"/>
                <a:ea typeface="Courier New"/>
                <a:cs typeface="Courier New"/>
                <a:sym typeface="Courier New"/>
              </a:rPr>
              <a:t>--8. Calculate churn rates.—</a:t>
            </a:r>
          </a:p>
          <a:p>
            <a:pPr lvl="0">
              <a:buClr>
                <a:schemeClr val="dk1"/>
              </a:buClr>
              <a:buSzPts val="1100"/>
            </a:pPr>
            <a:r>
              <a:rPr lang="en-US" sz="800" dirty="0">
                <a:latin typeface="Courier New"/>
                <a:ea typeface="Courier New"/>
                <a:cs typeface="Courier New"/>
                <a:sym typeface="Courier New"/>
              </a:rPr>
              <a:t>SELECT month, </a:t>
            </a:r>
          </a:p>
          <a:p>
            <a:pPr lvl="0">
              <a:buClr>
                <a:schemeClr val="dk1"/>
              </a:buClr>
              <a:buSzPts val="1100"/>
            </a:pPr>
            <a:r>
              <a:rPr lang="en-US" sz="800" dirty="0">
                <a:latin typeface="Courier New"/>
                <a:ea typeface="Courier New"/>
                <a:cs typeface="Courier New"/>
                <a:sym typeface="Courier New"/>
              </a:rPr>
              <a:t>1.0 *(sum_canceled_87+sum_canceled_30)/(sum_active_87+sum_active_30) AS </a:t>
            </a:r>
            <a:r>
              <a:rPr lang="en-US" sz="800" dirty="0" err="1">
                <a:latin typeface="Courier New"/>
                <a:ea typeface="Courier New"/>
                <a:cs typeface="Courier New"/>
                <a:sym typeface="Courier New"/>
              </a:rPr>
              <a:t>churn_rate_overall</a:t>
            </a:r>
            <a:r>
              <a:rPr lang="en-US" sz="800" dirty="0">
                <a:latin typeface="Courier New"/>
                <a:ea typeface="Courier New"/>
                <a:cs typeface="Courier New"/>
                <a:sym typeface="Courier New"/>
              </a:rPr>
              <a:t>,  </a:t>
            </a:r>
          </a:p>
          <a:p>
            <a:pPr lvl="0">
              <a:buClr>
                <a:schemeClr val="dk1"/>
              </a:buClr>
              <a:buSzPts val="1100"/>
            </a:pPr>
            <a:r>
              <a:rPr lang="en-US" sz="800" dirty="0">
                <a:latin typeface="Courier New"/>
                <a:ea typeface="Courier New"/>
                <a:cs typeface="Courier New"/>
                <a:sym typeface="Courier New"/>
              </a:rPr>
              <a:t>1.0 * sum_canceled_87/sum_active_87 AS churn_rate_87,   </a:t>
            </a:r>
          </a:p>
          <a:p>
            <a:pPr lvl="0">
              <a:buClr>
                <a:schemeClr val="dk1"/>
              </a:buClr>
              <a:buSzPts val="1100"/>
            </a:pPr>
            <a:r>
              <a:rPr lang="en-US" sz="800" dirty="0">
                <a:latin typeface="Courier New"/>
                <a:ea typeface="Courier New"/>
                <a:cs typeface="Courier New"/>
                <a:sym typeface="Courier New"/>
              </a:rPr>
              <a:t>1.0 * sum_canceled_30/sum_active_30 AS churn_rate_30</a:t>
            </a:r>
          </a:p>
          <a:p>
            <a:pPr lvl="0">
              <a:buClr>
                <a:schemeClr val="dk1"/>
              </a:buClr>
              <a:buSzPts val="1100"/>
            </a:pPr>
            <a:r>
              <a:rPr lang="en-US" sz="800" dirty="0">
                <a:latin typeface="Courier New"/>
                <a:ea typeface="Courier New"/>
                <a:cs typeface="Courier New"/>
                <a:sym typeface="Courier New"/>
              </a:rPr>
              <a:t>FROM </a:t>
            </a:r>
            <a:r>
              <a:rPr lang="en-US" sz="800" dirty="0" err="1">
                <a:latin typeface="Courier New"/>
                <a:ea typeface="Courier New"/>
                <a:cs typeface="Courier New"/>
                <a:sym typeface="Courier New"/>
              </a:rPr>
              <a:t>status_aggregate</a:t>
            </a:r>
            <a:r>
              <a:rPr lang="en-US" sz="800" dirty="0">
                <a:latin typeface="Courier New"/>
                <a:ea typeface="Courier New"/>
                <a:cs typeface="Courier New"/>
                <a:sym typeface="Courier New"/>
              </a:rPr>
              <a:t>;</a:t>
            </a:r>
            <a:endParaRPr sz="800" dirty="0">
              <a:latin typeface="Courier New"/>
              <a:ea typeface="Courier New"/>
              <a:cs typeface="Courier New"/>
              <a:sym typeface="Courier New"/>
            </a:endParaRPr>
          </a:p>
        </p:txBody>
      </p:sp>
    </p:spTree>
    <p:extLst>
      <p:ext uri="{BB962C8B-B14F-4D97-AF65-F5344CB8AC3E}">
        <p14:creationId xmlns:p14="http://schemas.microsoft.com/office/powerpoint/2010/main" val="1498265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216003"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000" b="1" dirty="0">
                <a:solidFill>
                  <a:srgbClr val="295269"/>
                </a:solidFill>
                <a:latin typeface="Roboto"/>
                <a:ea typeface="Roboto"/>
                <a:cs typeface="Roboto"/>
                <a:sym typeface="Roboto"/>
              </a:rPr>
              <a:t>3.1 </a:t>
            </a:r>
            <a:r>
              <a:rPr lang="en-US" sz="2000" b="1" dirty="0">
                <a:solidFill>
                  <a:srgbClr val="295269"/>
                </a:solidFill>
                <a:latin typeface="Roboto"/>
                <a:ea typeface="Roboto"/>
                <a:cs typeface="Roboto"/>
                <a:sym typeface="Roboto"/>
              </a:rPr>
              <a:t>Compare the churn rate between segments</a:t>
            </a:r>
            <a:endParaRPr sz="2000" b="1" dirty="0">
              <a:solidFill>
                <a:srgbClr val="295269"/>
              </a:solidFill>
              <a:latin typeface="Roboto"/>
              <a:ea typeface="Roboto"/>
              <a:cs typeface="Roboto"/>
              <a:sym typeface="Roboto"/>
            </a:endParaRPr>
          </a:p>
        </p:txBody>
      </p:sp>
      <p:sp>
        <p:nvSpPr>
          <p:cNvPr id="316" name="Shape 316"/>
          <p:cNvSpPr txBox="1"/>
          <p:nvPr/>
        </p:nvSpPr>
        <p:spPr>
          <a:xfrm>
            <a:off x="177975" y="1201324"/>
            <a:ext cx="8520600" cy="2232991"/>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US" sz="1200" b="1" dirty="0">
                <a:latin typeface="Roboto"/>
                <a:ea typeface="Roboto"/>
                <a:cs typeface="Roboto"/>
                <a:sym typeface="Roboto"/>
              </a:rPr>
              <a:t>Segment 87’s churn rate is about four times as high as Segment 30’s churn rate. </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US" sz="1200" b="1" dirty="0">
                <a:latin typeface="Roboto"/>
                <a:ea typeface="Roboto"/>
                <a:cs typeface="Roboto"/>
                <a:sym typeface="Roboto"/>
              </a:rPr>
              <a:t>Segment 87’s churn rate has also been increasing at a faster rate. </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US" sz="1200" b="1" dirty="0" err="1">
                <a:latin typeface="Roboto"/>
                <a:ea typeface="Roboto"/>
                <a:cs typeface="Roboto"/>
                <a:sym typeface="Roboto"/>
              </a:rPr>
              <a:t>Codeflix</a:t>
            </a:r>
            <a:r>
              <a:rPr lang="en-US" sz="1200" b="1" dirty="0">
                <a:latin typeface="Roboto"/>
                <a:ea typeface="Roboto"/>
                <a:cs typeface="Roboto"/>
                <a:sym typeface="Roboto"/>
              </a:rPr>
              <a:t> should consider expanding Segment 30. </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endParaRPr lang="en-US" sz="1200" b="1" dirty="0">
              <a:latin typeface="Roboto"/>
              <a:ea typeface="Roboto"/>
              <a:cs typeface="Roboto"/>
              <a:sym typeface="Roboto"/>
            </a:endParaRPr>
          </a:p>
          <a:p>
            <a:pPr lvl="0" rtl="0">
              <a:lnSpc>
                <a:spcPct val="115000"/>
              </a:lnSpc>
              <a:spcBef>
                <a:spcPts val="0"/>
              </a:spcBef>
              <a:spcAft>
                <a:spcPts val="0"/>
              </a:spcAft>
              <a:buClr>
                <a:schemeClr val="dk1"/>
              </a:buClr>
              <a:buSzPts val="1100"/>
            </a:pPr>
            <a:r>
              <a:rPr lang="en-US" sz="1200" dirty="0">
                <a:latin typeface="Roboto"/>
                <a:ea typeface="Roboto"/>
                <a:cs typeface="Roboto"/>
                <a:sym typeface="Roboto"/>
              </a:rPr>
              <a:t>The data show that Segment 30 is outperforming Segment 87 by almost every metric. They have consistently lower churn rates. Between January and February, the churn rate declined, which is the only reduction during the data period. However, </a:t>
            </a:r>
            <a:r>
              <a:rPr lang="en-US" sz="1200" dirty="0" err="1">
                <a:latin typeface="Roboto"/>
                <a:ea typeface="Roboto"/>
                <a:cs typeface="Roboto"/>
                <a:sym typeface="Roboto"/>
              </a:rPr>
              <a:t>Codeflix</a:t>
            </a:r>
            <a:r>
              <a:rPr lang="en-US" sz="1200" dirty="0">
                <a:latin typeface="Roboto"/>
                <a:ea typeface="Roboto"/>
                <a:cs typeface="Roboto"/>
                <a:sym typeface="Roboto"/>
              </a:rPr>
              <a:t> should watch Segment 30’s churn rate closely. Between February and March, Segment 30 experienced a greater increase its churn rate (60%) than Segment 80 (52%).</a:t>
            </a:r>
          </a:p>
          <a:p>
            <a:pPr marL="0" lvl="0" indent="0" rtl="0">
              <a:lnSpc>
                <a:spcPct val="115000"/>
              </a:lnSpc>
              <a:spcBef>
                <a:spcPts val="0"/>
              </a:spcBef>
              <a:spcAft>
                <a:spcPts val="0"/>
              </a:spcAft>
              <a:buClr>
                <a:schemeClr val="dk1"/>
              </a:buClr>
              <a:buSzPts val="1100"/>
              <a:buFont typeface="Arial"/>
              <a:buNone/>
            </a:pPr>
            <a:endParaRPr lang="en-US" sz="1200" b="1"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lang="en-US" sz="1200" b="1"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lang="en-US" sz="1200" b="1" dirty="0">
              <a:latin typeface="Roboto"/>
              <a:ea typeface="Roboto"/>
              <a:cs typeface="Roboto"/>
              <a:sym typeface="Roboto"/>
            </a:endParaRPr>
          </a:p>
        </p:txBody>
      </p:sp>
      <p:graphicFrame>
        <p:nvGraphicFramePr>
          <p:cNvPr id="317" name="Shape 317"/>
          <p:cNvGraphicFramePr/>
          <p:nvPr>
            <p:extLst>
              <p:ext uri="{D42A27DB-BD31-4B8C-83A1-F6EECF244321}">
                <p14:modId xmlns:p14="http://schemas.microsoft.com/office/powerpoint/2010/main" val="1847612543"/>
              </p:ext>
            </p:extLst>
          </p:nvPr>
        </p:nvGraphicFramePr>
        <p:xfrm>
          <a:off x="177975" y="3539885"/>
          <a:ext cx="8520600" cy="1393075"/>
        </p:xfrm>
        <a:graphic>
          <a:graphicData uri="http://schemas.openxmlformats.org/drawingml/2006/table">
            <a:tbl>
              <a:tblPr>
                <a:noFill/>
                <a:tableStyleId>{F14BBDFB-8845-41A2-A73C-3C95C66B2FD1}</a:tableStyleId>
              </a:tblPr>
              <a:tblGrid>
                <a:gridCol w="1831400">
                  <a:extLst>
                    <a:ext uri="{9D8B030D-6E8A-4147-A177-3AD203B41FA5}">
                      <a16:colId xmlns:a16="http://schemas.microsoft.com/office/drawing/2014/main" val="20000"/>
                    </a:ext>
                  </a:extLst>
                </a:gridCol>
                <a:gridCol w="2345125">
                  <a:extLst>
                    <a:ext uri="{9D8B030D-6E8A-4147-A177-3AD203B41FA5}">
                      <a16:colId xmlns:a16="http://schemas.microsoft.com/office/drawing/2014/main" val="20001"/>
                    </a:ext>
                  </a:extLst>
                </a:gridCol>
                <a:gridCol w="2345125">
                  <a:extLst>
                    <a:ext uri="{9D8B030D-6E8A-4147-A177-3AD203B41FA5}">
                      <a16:colId xmlns:a16="http://schemas.microsoft.com/office/drawing/2014/main" val="20002"/>
                    </a:ext>
                  </a:extLst>
                </a:gridCol>
                <a:gridCol w="1998950">
                  <a:extLst>
                    <a:ext uri="{9D8B030D-6E8A-4147-A177-3AD203B41FA5}">
                      <a16:colId xmlns:a16="http://schemas.microsoft.com/office/drawing/2014/main" val="20003"/>
                    </a:ext>
                  </a:extLst>
                </a:gridCol>
              </a:tblGrid>
              <a:tr h="407950">
                <a:tc>
                  <a:txBody>
                    <a:bodyPr/>
                    <a:lstStyle/>
                    <a:p>
                      <a:pPr algn="ctr" fontAlgn="b"/>
                      <a:r>
                        <a:rPr lang="en-US" sz="1050" b="1" i="0" u="none" strike="noStrike" dirty="0">
                          <a:solidFill>
                            <a:schemeClr val="bg1"/>
                          </a:solidFill>
                          <a:effectLst/>
                          <a:latin typeface="Helvetica Neue" panose="02000503000000020004" pitchFamily="2" charset="0"/>
                        </a:rPr>
                        <a:t>month</a:t>
                      </a:r>
                    </a:p>
                  </a:txBody>
                  <a:tcPr marL="9525" marR="9525" marT="9525" marB="0" anchor="ctr">
                    <a:solidFill>
                      <a:srgbClr val="204056">
                        <a:alpha val="82490"/>
                      </a:srgbClr>
                    </a:solidFill>
                  </a:tcPr>
                </a:tc>
                <a:tc>
                  <a:txBody>
                    <a:bodyPr/>
                    <a:lstStyle/>
                    <a:p>
                      <a:pPr algn="ctr" fontAlgn="b"/>
                      <a:r>
                        <a:rPr lang="en-US" sz="1100" b="1" i="0" u="none" strike="noStrike">
                          <a:solidFill>
                            <a:schemeClr val="bg1"/>
                          </a:solidFill>
                          <a:effectLst/>
                          <a:latin typeface="Helvetica Neue" panose="02000503000000020004" pitchFamily="2" charset="0"/>
                        </a:rPr>
                        <a:t>churn_rate_overall</a:t>
                      </a:r>
                    </a:p>
                  </a:txBody>
                  <a:tcPr marL="9525" marR="9525" marT="9525" marB="0" anchor="ctr">
                    <a:solidFill>
                      <a:srgbClr val="204056">
                        <a:alpha val="82490"/>
                      </a:srgbClr>
                    </a:solidFill>
                  </a:tcPr>
                </a:tc>
                <a:tc>
                  <a:txBody>
                    <a:bodyPr/>
                    <a:lstStyle/>
                    <a:p>
                      <a:pPr algn="ctr" fontAlgn="b"/>
                      <a:r>
                        <a:rPr lang="en-US" sz="1100" b="1" i="0" u="none" strike="noStrike">
                          <a:solidFill>
                            <a:schemeClr val="bg1"/>
                          </a:solidFill>
                          <a:effectLst/>
                          <a:latin typeface="Helvetica Neue" panose="02000503000000020004" pitchFamily="2" charset="0"/>
                        </a:rPr>
                        <a:t>churn_rate_87</a:t>
                      </a:r>
                    </a:p>
                  </a:txBody>
                  <a:tcPr marL="9525" marR="9525" marT="9525" marB="0" anchor="ctr">
                    <a:solidFill>
                      <a:srgbClr val="204056">
                        <a:alpha val="82490"/>
                      </a:srgbClr>
                    </a:solidFill>
                  </a:tcPr>
                </a:tc>
                <a:tc>
                  <a:txBody>
                    <a:bodyPr/>
                    <a:lstStyle/>
                    <a:p>
                      <a:pPr algn="ctr" fontAlgn="b"/>
                      <a:r>
                        <a:rPr lang="en-US" sz="1100" b="1" i="0" u="none" strike="noStrike" dirty="0">
                          <a:solidFill>
                            <a:schemeClr val="bg1"/>
                          </a:solidFill>
                          <a:effectLst/>
                          <a:latin typeface="Helvetica Neue" panose="02000503000000020004" pitchFamily="2" charset="0"/>
                        </a:rPr>
                        <a:t>churn_rate_30</a:t>
                      </a:r>
                    </a:p>
                  </a:txBody>
                  <a:tcPr marL="9525" marR="9525" marT="9525" marB="0" anchor="ctr">
                    <a:solidFill>
                      <a:srgbClr val="204056">
                        <a:alpha val="82490"/>
                      </a:srgbClr>
                    </a:solidFill>
                  </a:tcPr>
                </a:tc>
                <a:extLst>
                  <a:ext uri="{0D108BD9-81ED-4DB2-BD59-A6C34878D82A}">
                    <a16:rowId xmlns:a16="http://schemas.microsoft.com/office/drawing/2014/main" val="10000"/>
                  </a:ext>
                </a:extLst>
              </a:tr>
              <a:tr h="328375">
                <a:tc>
                  <a:txBody>
                    <a:bodyPr/>
                    <a:lstStyle/>
                    <a:p>
                      <a:pPr algn="ctr" fontAlgn="b"/>
                      <a:r>
                        <a:rPr lang="en-US" sz="1400" b="0" i="0" u="none" strike="noStrike" dirty="0">
                          <a:solidFill>
                            <a:srgbClr val="525252"/>
                          </a:solidFill>
                          <a:effectLst/>
                          <a:latin typeface="Helvetica Neue" panose="02000503000000020004" pitchFamily="2" charset="0"/>
                        </a:rPr>
                        <a:t>January</a:t>
                      </a:r>
                    </a:p>
                  </a:txBody>
                  <a:tcPr marL="9525" marR="9525" marT="9525" marB="0" anchor="ctr"/>
                </a:tc>
                <a:tc>
                  <a:txBody>
                    <a:bodyPr/>
                    <a:lstStyle/>
                    <a:p>
                      <a:pPr algn="ctr" fontAlgn="b"/>
                      <a:r>
                        <a:rPr lang="en-US" sz="1400" b="0" i="0" u="none" strike="noStrike">
                          <a:solidFill>
                            <a:srgbClr val="525252"/>
                          </a:solidFill>
                          <a:effectLst/>
                          <a:latin typeface="Helvetica Neue" panose="02000503000000020004" pitchFamily="2" charset="0"/>
                        </a:rPr>
                        <a:t>16.2%</a:t>
                      </a:r>
                    </a:p>
                  </a:txBody>
                  <a:tcPr marL="9525" marR="9525" marT="9525" marB="0" anchor="ctr"/>
                </a:tc>
                <a:tc>
                  <a:txBody>
                    <a:bodyPr/>
                    <a:lstStyle/>
                    <a:p>
                      <a:pPr algn="ctr" fontAlgn="b"/>
                      <a:r>
                        <a:rPr lang="en-US" sz="1400" b="0" i="0" u="none" strike="noStrike">
                          <a:solidFill>
                            <a:srgbClr val="525252"/>
                          </a:solidFill>
                          <a:effectLst/>
                          <a:latin typeface="Helvetica Neue" panose="02000503000000020004" pitchFamily="2" charset="0"/>
                        </a:rPr>
                        <a:t>25.2%</a:t>
                      </a:r>
                    </a:p>
                  </a:txBody>
                  <a:tcPr marL="9525" marR="9525" marT="9525" marB="0" anchor="ctr"/>
                </a:tc>
                <a:tc>
                  <a:txBody>
                    <a:bodyPr/>
                    <a:lstStyle/>
                    <a:p>
                      <a:pPr algn="ctr" fontAlgn="b"/>
                      <a:r>
                        <a:rPr lang="en-US" sz="1400" b="0" i="0" u="none" strike="noStrike">
                          <a:solidFill>
                            <a:srgbClr val="525252"/>
                          </a:solidFill>
                          <a:effectLst/>
                          <a:latin typeface="Helvetica Neue" panose="02000503000000020004" pitchFamily="2" charset="0"/>
                        </a:rPr>
                        <a:t>7.6%</a:t>
                      </a:r>
                    </a:p>
                  </a:txBody>
                  <a:tcPr marL="9525" marR="9525" marT="9525" marB="0" anchor="ctr"/>
                </a:tc>
                <a:extLst>
                  <a:ext uri="{0D108BD9-81ED-4DB2-BD59-A6C34878D82A}">
                    <a16:rowId xmlns:a16="http://schemas.microsoft.com/office/drawing/2014/main" val="10001"/>
                  </a:ext>
                </a:extLst>
              </a:tr>
              <a:tr h="328375">
                <a:tc>
                  <a:txBody>
                    <a:bodyPr/>
                    <a:lstStyle/>
                    <a:p>
                      <a:pPr algn="ctr" fontAlgn="b"/>
                      <a:r>
                        <a:rPr lang="en-US" sz="1400" b="0" i="0" u="none" strike="noStrike" dirty="0">
                          <a:solidFill>
                            <a:srgbClr val="525252"/>
                          </a:solidFill>
                          <a:effectLst/>
                          <a:latin typeface="Helvetica Neue" panose="02000503000000020004" pitchFamily="2" charset="0"/>
                        </a:rPr>
                        <a:t>February</a:t>
                      </a:r>
                    </a:p>
                  </a:txBody>
                  <a:tcPr marL="9525" marR="9525" marT="9525" marB="0" anchor="ctr"/>
                </a:tc>
                <a:tc>
                  <a:txBody>
                    <a:bodyPr/>
                    <a:lstStyle/>
                    <a:p>
                      <a:pPr algn="ctr" fontAlgn="b"/>
                      <a:r>
                        <a:rPr lang="en-US" sz="1400" b="0" i="0" u="none" strike="noStrike">
                          <a:solidFill>
                            <a:srgbClr val="525252"/>
                          </a:solidFill>
                          <a:effectLst/>
                          <a:latin typeface="Helvetica Neue" panose="02000503000000020004" pitchFamily="2" charset="0"/>
                        </a:rPr>
                        <a:t>19.0%</a:t>
                      </a:r>
                    </a:p>
                  </a:txBody>
                  <a:tcPr marL="9525" marR="9525" marT="9525" marB="0" anchor="ctr"/>
                </a:tc>
                <a:tc>
                  <a:txBody>
                    <a:bodyPr/>
                    <a:lstStyle/>
                    <a:p>
                      <a:pPr algn="ctr" fontAlgn="b"/>
                      <a:r>
                        <a:rPr lang="en-US" sz="1400" b="0" i="0" u="none" strike="noStrike">
                          <a:solidFill>
                            <a:srgbClr val="525252"/>
                          </a:solidFill>
                          <a:effectLst/>
                          <a:latin typeface="Helvetica Neue" panose="02000503000000020004" pitchFamily="2" charset="0"/>
                        </a:rPr>
                        <a:t>32.0%</a:t>
                      </a:r>
                    </a:p>
                  </a:txBody>
                  <a:tcPr marL="9525" marR="9525" marT="9525" marB="0" anchor="ctr"/>
                </a:tc>
                <a:tc>
                  <a:txBody>
                    <a:bodyPr/>
                    <a:lstStyle/>
                    <a:p>
                      <a:pPr algn="ctr" fontAlgn="b"/>
                      <a:r>
                        <a:rPr lang="en-US" sz="1400" b="0" i="0" u="none" strike="noStrike">
                          <a:solidFill>
                            <a:srgbClr val="525252"/>
                          </a:solidFill>
                          <a:effectLst/>
                          <a:latin typeface="Helvetica Neue" panose="02000503000000020004" pitchFamily="2" charset="0"/>
                        </a:rPr>
                        <a:t>7.3%</a:t>
                      </a:r>
                    </a:p>
                  </a:txBody>
                  <a:tcPr marL="9525" marR="9525" marT="9525" marB="0" anchor="ctr"/>
                </a:tc>
                <a:extLst>
                  <a:ext uri="{0D108BD9-81ED-4DB2-BD59-A6C34878D82A}">
                    <a16:rowId xmlns:a16="http://schemas.microsoft.com/office/drawing/2014/main" val="10002"/>
                  </a:ext>
                </a:extLst>
              </a:tr>
              <a:tr h="328375">
                <a:tc>
                  <a:txBody>
                    <a:bodyPr/>
                    <a:lstStyle/>
                    <a:p>
                      <a:pPr algn="ctr" fontAlgn="b"/>
                      <a:r>
                        <a:rPr lang="en-US" sz="1400" b="0" i="0" u="none" strike="noStrike" dirty="0">
                          <a:solidFill>
                            <a:srgbClr val="525252"/>
                          </a:solidFill>
                          <a:effectLst/>
                          <a:latin typeface="Helvetica Neue" panose="02000503000000020004" pitchFamily="2" charset="0"/>
                        </a:rPr>
                        <a:t>March</a:t>
                      </a:r>
                    </a:p>
                  </a:txBody>
                  <a:tcPr marL="9525" marR="9525" marT="9525" marB="0" anchor="ctr"/>
                </a:tc>
                <a:tc>
                  <a:txBody>
                    <a:bodyPr/>
                    <a:lstStyle/>
                    <a:p>
                      <a:pPr algn="ctr" fontAlgn="b"/>
                      <a:r>
                        <a:rPr lang="en-US" sz="1400" b="0" i="0" u="none" strike="noStrike" dirty="0">
                          <a:solidFill>
                            <a:srgbClr val="525252"/>
                          </a:solidFill>
                          <a:effectLst/>
                          <a:latin typeface="Helvetica Neue" panose="02000503000000020004" pitchFamily="2" charset="0"/>
                        </a:rPr>
                        <a:t>27.4%</a:t>
                      </a:r>
                    </a:p>
                  </a:txBody>
                  <a:tcPr marL="9525" marR="9525" marT="9525" marB="0" anchor="ctr"/>
                </a:tc>
                <a:tc>
                  <a:txBody>
                    <a:bodyPr/>
                    <a:lstStyle/>
                    <a:p>
                      <a:pPr algn="ctr" fontAlgn="b"/>
                      <a:r>
                        <a:rPr lang="en-US" sz="1400" b="0" i="0" u="none" strike="noStrike">
                          <a:solidFill>
                            <a:srgbClr val="525252"/>
                          </a:solidFill>
                          <a:effectLst/>
                          <a:latin typeface="Helvetica Neue" panose="02000503000000020004" pitchFamily="2" charset="0"/>
                        </a:rPr>
                        <a:t>48.6%</a:t>
                      </a:r>
                    </a:p>
                  </a:txBody>
                  <a:tcPr marL="9525" marR="9525" marT="9525" marB="0" anchor="ctr"/>
                </a:tc>
                <a:tc>
                  <a:txBody>
                    <a:bodyPr/>
                    <a:lstStyle/>
                    <a:p>
                      <a:pPr algn="ctr" fontAlgn="b"/>
                      <a:r>
                        <a:rPr lang="en-US" sz="1400" b="0" i="0" u="none" strike="noStrike" dirty="0">
                          <a:solidFill>
                            <a:srgbClr val="525252"/>
                          </a:solidFill>
                          <a:effectLst/>
                          <a:latin typeface="Helvetica Neue" panose="02000503000000020004" pitchFamily="2" charset="0"/>
                        </a:rPr>
                        <a:t>11.7%</a:t>
                      </a:r>
                    </a:p>
                  </a:txBody>
                  <a:tcPr marL="9525" marR="9525" marT="9525" marB="0"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7D1780-7D63-9D42-B3F7-B351DE3DB1D2}"/>
              </a:ext>
            </a:extLst>
          </p:cNvPr>
          <p:cNvSpPr>
            <a:spLocks noGrp="1"/>
          </p:cNvSpPr>
          <p:nvPr>
            <p:ph type="title"/>
          </p:nvPr>
        </p:nvSpPr>
        <p:spPr/>
        <p:txBody>
          <a:bodyPr/>
          <a:lstStyle/>
          <a:p>
            <a:r>
              <a:rPr lang="en-US" b="1" dirty="0">
                <a:solidFill>
                  <a:srgbClr val="295269"/>
                </a:solidFill>
              </a:rPr>
              <a:t>The End</a:t>
            </a:r>
            <a:endParaRPr lang="en-US" dirty="0"/>
          </a:p>
        </p:txBody>
      </p:sp>
    </p:spTree>
    <p:extLst>
      <p:ext uri="{BB962C8B-B14F-4D97-AF65-F5344CB8AC3E}">
        <p14:creationId xmlns:p14="http://schemas.microsoft.com/office/powerpoint/2010/main" val="157274105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TotalTime>
  <Words>968</Words>
  <Application>Microsoft Macintosh PowerPoint</Application>
  <PresentationFormat>On-screen Show (16:9)</PresentationFormat>
  <Paragraphs>117</Paragraphs>
  <Slides>7</Slides>
  <Notes>6</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7</vt:i4>
      </vt:variant>
    </vt:vector>
  </HeadingPairs>
  <TitlesOfParts>
    <vt:vector size="17" baseType="lpstr">
      <vt:lpstr>Roboto</vt:lpstr>
      <vt:lpstr>Roboto Thin</vt:lpstr>
      <vt:lpstr>Arial</vt:lpstr>
      <vt:lpstr>Dosis</vt:lpstr>
      <vt:lpstr>Courier New</vt:lpstr>
      <vt:lpstr>Roboto Black</vt:lpstr>
      <vt:lpstr>Helvetica Neue</vt:lpstr>
      <vt:lpstr>Simple Light</vt:lpstr>
      <vt:lpstr>Simple Light</vt:lpstr>
      <vt:lpstr>Simple Light</vt:lpstr>
      <vt:lpstr>PowerPoint Presentation</vt:lpstr>
      <vt:lpstr>Table of Contents</vt:lpstr>
      <vt:lpstr>PowerPoint Presentation</vt:lpstr>
      <vt:lpstr>PowerPoint Presentation</vt:lpstr>
      <vt:lpstr>PowerPoint Presentation</vt:lpstr>
      <vt:lpstr>PowerPoint Presentation</vt:lpstr>
      <vt:lpstr>The End</vt:lpstr>
    </vt:vector>
  </TitlesOfParts>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cp:lastModifiedBy>Eric Noggle</cp:lastModifiedBy>
  <cp:revision>9</cp:revision>
  <dcterms:modified xsi:type="dcterms:W3CDTF">2018-08-09T02:12:39Z</dcterms:modified>
</cp:coreProperties>
</file>